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2"/>
    <p:restoredTop sz="85117"/>
  </p:normalViewPr>
  <p:slideViewPr>
    <p:cSldViewPr snapToGrid="0" snapToObjects="1">
      <p:cViewPr varScale="1">
        <p:scale>
          <a:sx n="98" d="100"/>
          <a:sy n="98" d="100"/>
        </p:scale>
        <p:origin x="200"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21423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78611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Kyaw Zin Tun @ Wong </a:t>
            </a:r>
            <a:r>
              <a:rPr lang="en-US" dirty="0" err="1">
                <a:solidFill>
                  <a:schemeClr val="bg2"/>
                </a:solidFill>
                <a:latin typeface="Abadi"/>
                <a:ea typeface="SF Pro" pitchFamily="2" charset="0"/>
                <a:cs typeface="SF Pro" pitchFamily="2" charset="0"/>
              </a:rPr>
              <a:t>Wun</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Kwint</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2023-01-10</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8975652" cy="2615377"/>
          </a:xfrm>
          <a:prstGeom prst="rect">
            <a:avLst/>
          </a:prstGeom>
        </p:spPr>
        <p:txBody>
          <a:bodyPr/>
          <a:lstStyle/>
          <a:p>
            <a:r>
              <a:rPr lang="en-US" sz="2200" dirty="0">
                <a:solidFill>
                  <a:schemeClr val="accent3">
                    <a:lumMod val="25000"/>
                  </a:schemeClr>
                </a:solidFill>
                <a:latin typeface="Abadi" panose="020B0604020104020204" pitchFamily="34" charset="0"/>
              </a:rPr>
              <a:t>First, I did some exploratory data analysis to have an overview of data such as the number of rows and columns, or missing values, etc.</a:t>
            </a:r>
          </a:p>
          <a:p>
            <a:r>
              <a:rPr lang="en-US" sz="2200" dirty="0">
                <a:solidFill>
                  <a:schemeClr val="accent3">
                    <a:lumMod val="25000"/>
                  </a:schemeClr>
                </a:solidFill>
                <a:latin typeface="Abadi" panose="020B0604020104020204" pitchFamily="34" charset="0"/>
              </a:rPr>
              <a:t>After that since we have to predict outcomes using machine learning, I standardize the 8 landing outcomes to 0 ( failure) and 1 ( success ) eventually.</a:t>
            </a:r>
          </a:p>
          <a:p>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/kyawzinhtun7415/</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-data-science/blob/98c32f7ec585de4f90218b392cef318b2616b457/labs-jupyter-spacex-Data%20wrangling.ipynb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2CAC8DA7-20A9-F5B9-46A0-9ED6471675B1}"/>
              </a:ext>
            </a:extLst>
          </p:cNvPr>
          <p:cNvSpPr txBox="1"/>
          <p:nvPr/>
        </p:nvSpPr>
        <p:spPr>
          <a:xfrm>
            <a:off x="1142999" y="5138012"/>
            <a:ext cx="543739" cy="369332"/>
          </a:xfrm>
          <a:prstGeom prst="rect">
            <a:avLst/>
          </a:prstGeom>
          <a:noFill/>
        </p:spPr>
        <p:txBody>
          <a:bodyPr wrap="none" rtlCol="0">
            <a:spAutoFit/>
          </a:bodyPr>
          <a:lstStyle/>
          <a:p>
            <a:r>
              <a:rPr lang="en-TW" dirty="0"/>
              <a:t>CSV</a:t>
            </a:r>
          </a:p>
        </p:txBody>
      </p:sp>
      <p:sp>
        <p:nvSpPr>
          <p:cNvPr id="3" name="Right Arrow 2">
            <a:extLst>
              <a:ext uri="{FF2B5EF4-FFF2-40B4-BE49-F238E27FC236}">
                <a16:creationId xmlns:a16="http://schemas.microsoft.com/office/drawing/2014/main" id="{EF17F4F2-E5A7-DA58-2373-DCAD5BC5AE41}"/>
              </a:ext>
            </a:extLst>
          </p:cNvPr>
          <p:cNvSpPr/>
          <p:nvPr/>
        </p:nvSpPr>
        <p:spPr>
          <a:xfrm>
            <a:off x="1686738" y="5080362"/>
            <a:ext cx="13147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ACF842FD-07E0-C3C5-74B2-BA31B74AF933}"/>
              </a:ext>
            </a:extLst>
          </p:cNvPr>
          <p:cNvSpPr txBox="1"/>
          <p:nvPr/>
        </p:nvSpPr>
        <p:spPr>
          <a:xfrm>
            <a:off x="1573917" y="5536012"/>
            <a:ext cx="1314719" cy="369332"/>
          </a:xfrm>
          <a:prstGeom prst="rect">
            <a:avLst/>
          </a:prstGeom>
          <a:noFill/>
        </p:spPr>
        <p:txBody>
          <a:bodyPr wrap="none" rtlCol="0">
            <a:spAutoFit/>
          </a:bodyPr>
          <a:lstStyle/>
          <a:p>
            <a:r>
              <a:rPr lang="en-US" dirty="0"/>
              <a:t>p</a:t>
            </a:r>
            <a:r>
              <a:rPr lang="en-TW" dirty="0"/>
              <a:t>d.read_csv</a:t>
            </a:r>
          </a:p>
        </p:txBody>
      </p:sp>
      <p:sp>
        <p:nvSpPr>
          <p:cNvPr id="7" name="TextBox 6">
            <a:extLst>
              <a:ext uri="{FF2B5EF4-FFF2-40B4-BE49-F238E27FC236}">
                <a16:creationId xmlns:a16="http://schemas.microsoft.com/office/drawing/2014/main" id="{DFB7919E-B987-4F89-5A64-DECF916F320E}"/>
              </a:ext>
            </a:extLst>
          </p:cNvPr>
          <p:cNvSpPr txBox="1"/>
          <p:nvPr/>
        </p:nvSpPr>
        <p:spPr>
          <a:xfrm>
            <a:off x="3114277" y="5138012"/>
            <a:ext cx="1843582" cy="369332"/>
          </a:xfrm>
          <a:prstGeom prst="rect">
            <a:avLst/>
          </a:prstGeom>
          <a:noFill/>
        </p:spPr>
        <p:txBody>
          <a:bodyPr wrap="none" rtlCol="0">
            <a:spAutoFit/>
          </a:bodyPr>
          <a:lstStyle/>
          <a:p>
            <a:r>
              <a:rPr lang="en-US" dirty="0"/>
              <a:t>P</a:t>
            </a:r>
            <a:r>
              <a:rPr lang="en-TW" dirty="0"/>
              <a:t>anda DataFrame</a:t>
            </a:r>
          </a:p>
        </p:txBody>
      </p:sp>
      <p:sp>
        <p:nvSpPr>
          <p:cNvPr id="9" name="Right Arrow 8">
            <a:extLst>
              <a:ext uri="{FF2B5EF4-FFF2-40B4-BE49-F238E27FC236}">
                <a16:creationId xmlns:a16="http://schemas.microsoft.com/office/drawing/2014/main" id="{54A8406B-0A71-BDCC-3A8B-6CCB1B0AE994}"/>
              </a:ext>
            </a:extLst>
          </p:cNvPr>
          <p:cNvSpPr/>
          <p:nvPr/>
        </p:nvSpPr>
        <p:spPr>
          <a:xfrm>
            <a:off x="4983482" y="5084727"/>
            <a:ext cx="13147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TextBox 9">
            <a:extLst>
              <a:ext uri="{FF2B5EF4-FFF2-40B4-BE49-F238E27FC236}">
                <a16:creationId xmlns:a16="http://schemas.microsoft.com/office/drawing/2014/main" id="{475215F3-C00C-845B-F1B0-C89C1E4AA70D}"/>
              </a:ext>
            </a:extLst>
          </p:cNvPr>
          <p:cNvSpPr txBox="1"/>
          <p:nvPr/>
        </p:nvSpPr>
        <p:spPr>
          <a:xfrm>
            <a:off x="4933047" y="5441925"/>
            <a:ext cx="1365154" cy="646331"/>
          </a:xfrm>
          <a:prstGeom prst="rect">
            <a:avLst/>
          </a:prstGeom>
          <a:noFill/>
        </p:spPr>
        <p:txBody>
          <a:bodyPr wrap="square" rtlCol="0">
            <a:spAutoFit/>
          </a:bodyPr>
          <a:lstStyle/>
          <a:p>
            <a:r>
              <a:rPr lang="en-US" dirty="0"/>
              <a:t>S</a:t>
            </a:r>
            <a:r>
              <a:rPr lang="en-TW" dirty="0"/>
              <a:t>tandardize column</a:t>
            </a:r>
          </a:p>
        </p:txBody>
      </p:sp>
      <p:sp>
        <p:nvSpPr>
          <p:cNvPr id="11" name="TextBox 10">
            <a:extLst>
              <a:ext uri="{FF2B5EF4-FFF2-40B4-BE49-F238E27FC236}">
                <a16:creationId xmlns:a16="http://schemas.microsoft.com/office/drawing/2014/main" id="{73E9CD65-A1ED-86CE-5628-94344E64992E}"/>
              </a:ext>
            </a:extLst>
          </p:cNvPr>
          <p:cNvSpPr txBox="1"/>
          <p:nvPr/>
        </p:nvSpPr>
        <p:spPr>
          <a:xfrm>
            <a:off x="6298200" y="4589299"/>
            <a:ext cx="1898340" cy="369332"/>
          </a:xfrm>
          <a:prstGeom prst="rect">
            <a:avLst/>
          </a:prstGeom>
          <a:noFill/>
        </p:spPr>
        <p:txBody>
          <a:bodyPr wrap="none" rtlCol="0">
            <a:spAutoFit/>
          </a:bodyPr>
          <a:lstStyle/>
          <a:p>
            <a:r>
              <a:rPr lang="en-US" dirty="0"/>
              <a:t>L</a:t>
            </a:r>
            <a:r>
              <a:rPr lang="en-TW" dirty="0"/>
              <a:t>anding outcomes</a:t>
            </a:r>
          </a:p>
        </p:txBody>
      </p:sp>
      <p:sp>
        <p:nvSpPr>
          <p:cNvPr id="12" name="TextBox 11">
            <a:extLst>
              <a:ext uri="{FF2B5EF4-FFF2-40B4-BE49-F238E27FC236}">
                <a16:creationId xmlns:a16="http://schemas.microsoft.com/office/drawing/2014/main" id="{16ED3E4B-845E-9C61-1A40-C004CB657FF3}"/>
              </a:ext>
            </a:extLst>
          </p:cNvPr>
          <p:cNvSpPr txBox="1"/>
          <p:nvPr/>
        </p:nvSpPr>
        <p:spPr>
          <a:xfrm>
            <a:off x="6368556" y="5857060"/>
            <a:ext cx="1414170" cy="369332"/>
          </a:xfrm>
          <a:prstGeom prst="rect">
            <a:avLst/>
          </a:prstGeom>
          <a:noFill/>
        </p:spPr>
        <p:txBody>
          <a:bodyPr wrap="none" rtlCol="0">
            <a:spAutoFit/>
          </a:bodyPr>
          <a:lstStyle/>
          <a:p>
            <a:r>
              <a:rPr lang="en-TW" dirty="0"/>
              <a:t>Landing class</a:t>
            </a:r>
          </a:p>
        </p:txBody>
      </p:sp>
      <p:sp>
        <p:nvSpPr>
          <p:cNvPr id="13" name="Right Arrow 12">
            <a:extLst>
              <a:ext uri="{FF2B5EF4-FFF2-40B4-BE49-F238E27FC236}">
                <a16:creationId xmlns:a16="http://schemas.microsoft.com/office/drawing/2014/main" id="{E1FC2DA7-6700-3A04-006D-49EC5782B8A4}"/>
              </a:ext>
            </a:extLst>
          </p:cNvPr>
          <p:cNvSpPr/>
          <p:nvPr/>
        </p:nvSpPr>
        <p:spPr>
          <a:xfrm rot="5400000">
            <a:off x="6623870" y="5199609"/>
            <a:ext cx="9035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Right Arrow 13">
            <a:extLst>
              <a:ext uri="{FF2B5EF4-FFF2-40B4-BE49-F238E27FC236}">
                <a16:creationId xmlns:a16="http://schemas.microsoft.com/office/drawing/2014/main" id="{C1655998-CEB9-5FFC-8B2D-586A64A07CF6}"/>
              </a:ext>
            </a:extLst>
          </p:cNvPr>
          <p:cNvSpPr/>
          <p:nvPr/>
        </p:nvSpPr>
        <p:spPr>
          <a:xfrm>
            <a:off x="8176741" y="5026479"/>
            <a:ext cx="13147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TextBox 14">
            <a:extLst>
              <a:ext uri="{FF2B5EF4-FFF2-40B4-BE49-F238E27FC236}">
                <a16:creationId xmlns:a16="http://schemas.microsoft.com/office/drawing/2014/main" id="{E171AE94-390B-19AC-7E8B-8B961B6D41FB}"/>
              </a:ext>
            </a:extLst>
          </p:cNvPr>
          <p:cNvSpPr txBox="1"/>
          <p:nvPr/>
        </p:nvSpPr>
        <p:spPr>
          <a:xfrm>
            <a:off x="8176741" y="5578959"/>
            <a:ext cx="1014701" cy="369332"/>
          </a:xfrm>
          <a:prstGeom prst="rect">
            <a:avLst/>
          </a:prstGeom>
          <a:noFill/>
        </p:spPr>
        <p:txBody>
          <a:bodyPr wrap="none" rtlCol="0">
            <a:spAutoFit/>
          </a:bodyPr>
          <a:lstStyle/>
          <a:p>
            <a:r>
              <a:rPr lang="en-US" dirty="0" err="1"/>
              <a:t>df.to_csv</a:t>
            </a:r>
            <a:endParaRPr lang="en-TW" dirty="0"/>
          </a:p>
        </p:txBody>
      </p:sp>
      <p:sp>
        <p:nvSpPr>
          <p:cNvPr id="16" name="TextBox 15">
            <a:extLst>
              <a:ext uri="{FF2B5EF4-FFF2-40B4-BE49-F238E27FC236}">
                <a16:creationId xmlns:a16="http://schemas.microsoft.com/office/drawing/2014/main" id="{5EE95FDA-713A-884A-FF8A-7805509ABFF0}"/>
              </a:ext>
            </a:extLst>
          </p:cNvPr>
          <p:cNvSpPr txBox="1"/>
          <p:nvPr/>
        </p:nvSpPr>
        <p:spPr>
          <a:xfrm>
            <a:off x="9586330" y="5084129"/>
            <a:ext cx="543739" cy="369332"/>
          </a:xfrm>
          <a:prstGeom prst="rect">
            <a:avLst/>
          </a:prstGeom>
          <a:noFill/>
        </p:spPr>
        <p:txBody>
          <a:bodyPr wrap="none" rtlCol="0">
            <a:spAutoFit/>
          </a:bodyPr>
          <a:lstStyle/>
          <a:p>
            <a:r>
              <a:rPr lang="en-TW" dirty="0"/>
              <a:t>CSV</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used the seaborn and matplotlib package of Python to visualize the charts. </a:t>
            </a:r>
          </a:p>
          <a:p>
            <a:pPr>
              <a:lnSpc>
                <a:spcPct val="100000"/>
              </a:lnSpc>
              <a:spcBef>
                <a:spcPts val="1400"/>
              </a:spcBef>
            </a:pPr>
            <a:r>
              <a:rPr lang="en-US" sz="2200" dirty="0">
                <a:solidFill>
                  <a:schemeClr val="accent3">
                    <a:lumMod val="25000"/>
                  </a:schemeClr>
                </a:solidFill>
                <a:latin typeface="Abadi"/>
              </a:rPr>
              <a:t>I used the scatter plot to see the relationship of two variables, the bar chart to compare the number of variables and the line chart to see the relationship of the variable over time.</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/kyawzinhtun7415/</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-data-science/blob/98c32f7ec585de4f90218b392cef318b2616b457/</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eda</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used SQL language to further perform my exploratory data analysis.</a:t>
            </a:r>
          </a:p>
          <a:p>
            <a:pPr>
              <a:lnSpc>
                <a:spcPct val="100000"/>
              </a:lnSpc>
              <a:spcBef>
                <a:spcPts val="1400"/>
              </a:spcBef>
            </a:pPr>
            <a:r>
              <a:rPr lang="en-US" sz="2200" dirty="0">
                <a:solidFill>
                  <a:schemeClr val="accent3">
                    <a:lumMod val="25000"/>
                  </a:schemeClr>
                </a:solidFill>
                <a:latin typeface="Abadi"/>
              </a:rPr>
              <a:t>I find the average, count of </a:t>
            </a:r>
            <a:r>
              <a:rPr lang="en-US" sz="2200" dirty="0" err="1">
                <a:solidFill>
                  <a:schemeClr val="accent3">
                    <a:lumMod val="25000"/>
                  </a:schemeClr>
                </a:solidFill>
                <a:latin typeface="Abadi"/>
              </a:rPr>
              <a:t>payload_mass</a:t>
            </a:r>
            <a:r>
              <a:rPr lang="en-US" sz="2200" dirty="0">
                <a:solidFill>
                  <a:schemeClr val="accent3">
                    <a:lumMod val="25000"/>
                  </a:schemeClr>
                </a:solidFill>
                <a:latin typeface="Abadi"/>
              </a:rPr>
              <a:t> by launch site, booster version , etc.</a:t>
            </a:r>
          </a:p>
          <a:p>
            <a:pPr>
              <a:lnSpc>
                <a:spcPct val="100000"/>
              </a:lnSpc>
              <a:spcBef>
                <a:spcPts val="1400"/>
              </a:spcBef>
            </a:pPr>
            <a:r>
              <a:rPr lang="en-US" sz="2200" dirty="0">
                <a:solidFill>
                  <a:schemeClr val="accent3">
                    <a:lumMod val="25000"/>
                  </a:schemeClr>
                </a:solidFill>
                <a:latin typeface="Abadi"/>
              </a:rPr>
              <a:t>I mostly use summary functions, </a:t>
            </a:r>
            <a:r>
              <a:rPr lang="en-US" sz="2200" dirty="0" err="1">
                <a:solidFill>
                  <a:schemeClr val="accent3">
                    <a:lumMod val="25000"/>
                  </a:schemeClr>
                </a:solidFill>
                <a:latin typeface="Abadi"/>
              </a:rPr>
              <a:t>groupby</a:t>
            </a:r>
            <a:r>
              <a:rPr lang="en-US" sz="2200" dirty="0">
                <a:solidFill>
                  <a:schemeClr val="accent3">
                    <a:lumMod val="25000"/>
                  </a:schemeClr>
                </a:solidFill>
                <a:latin typeface="Abadi"/>
              </a:rPr>
              <a:t> and where clauses to further specificities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/kyawzinhtun7415/</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-data-science/blob/98c32f7ec585de4f90218b392cef318b2616b457/</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eda</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built an interactive map to see the launch sites on the map and to find relationship between launching site and outcome of the launch.</a:t>
            </a:r>
          </a:p>
          <a:p>
            <a:pPr>
              <a:lnSpc>
                <a:spcPct val="100000"/>
              </a:lnSpc>
              <a:spcBef>
                <a:spcPts val="1400"/>
              </a:spcBef>
            </a:pPr>
            <a:r>
              <a:rPr lang="en-US" sz="2200" dirty="0">
                <a:solidFill>
                  <a:schemeClr val="accent3">
                    <a:lumMod val="25000"/>
                  </a:schemeClr>
                </a:solidFill>
                <a:latin typeface="Abadi" panose="020B0604020104020204" pitchFamily="34" charset="0"/>
              </a:rPr>
              <a:t>I used the Folium library of Python to build an interactive map.</a:t>
            </a:r>
          </a:p>
          <a:p>
            <a:pPr>
              <a:lnSpc>
                <a:spcPct val="100000"/>
              </a:lnSpc>
              <a:spcBef>
                <a:spcPts val="1400"/>
              </a:spcBef>
            </a:pPr>
            <a:r>
              <a:rPr lang="en-US" sz="2200" dirty="0">
                <a:solidFill>
                  <a:schemeClr val="accent3">
                    <a:lumMod val="25000"/>
                  </a:schemeClr>
                </a:solidFill>
                <a:latin typeface="Abadi" panose="020B0604020104020204" pitchFamily="34" charset="0"/>
              </a:rPr>
              <a:t>Markers and circles are to mark the coordinates of the launch site and have pop-up, color parameter, etc.</a:t>
            </a:r>
          </a:p>
          <a:p>
            <a:pPr>
              <a:lnSpc>
                <a:spcPct val="100000"/>
              </a:lnSpc>
              <a:spcBef>
                <a:spcPts val="1400"/>
              </a:spcBef>
            </a:pPr>
            <a:r>
              <a:rPr lang="en-US" sz="2200" dirty="0">
                <a:solidFill>
                  <a:schemeClr val="accent3">
                    <a:lumMod val="25000"/>
                  </a:schemeClr>
                </a:solidFill>
                <a:latin typeface="Abadi" panose="020B0604020104020204" pitchFamily="34" charset="0"/>
              </a:rPr>
              <a:t>The line function is mainly used to show the distance between the launch site and coastline, railway track, city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to see their relationship on success of launches</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/kyawzinhtun7415/</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-data-science/blob/98c32f7ec585de4f90218b392cef318b2616b457/</a:t>
            </a:r>
            <a:r>
              <a:rPr lang="en-US" sz="2200" dirty="0" err="1">
                <a:solidFill>
                  <a:schemeClr val="accent3">
                    <a:lumMod val="25000"/>
                  </a:schemeClr>
                </a:solidFill>
                <a:latin typeface="Abadi" panose="020B0604020104020204" pitchFamily="34" charset="0"/>
              </a:rPr>
              <a:t>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I used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using Python and used pie chart and scatter plot of the library.</a:t>
            </a:r>
          </a:p>
          <a:p>
            <a:pPr>
              <a:lnSpc>
                <a:spcPct val="100000"/>
              </a:lnSpc>
              <a:spcBef>
                <a:spcPts val="1400"/>
              </a:spcBef>
            </a:pPr>
            <a:r>
              <a:rPr lang="en-US" sz="2200" dirty="0">
                <a:solidFill>
                  <a:schemeClr val="accent3">
                    <a:lumMod val="25000"/>
                  </a:schemeClr>
                </a:solidFill>
                <a:latin typeface="Abadi" panose="020B0604020104020204" pitchFamily="34" charset="0"/>
              </a:rPr>
              <a:t>Users can interact with the dashboard to see the success all launch sites or specific launch site.</a:t>
            </a:r>
          </a:p>
          <a:p>
            <a:pPr>
              <a:lnSpc>
                <a:spcPct val="100000"/>
              </a:lnSpc>
              <a:spcBef>
                <a:spcPts val="1400"/>
              </a:spcBef>
            </a:pPr>
            <a:r>
              <a:rPr lang="en-US" sz="2200" dirty="0">
                <a:solidFill>
                  <a:schemeClr val="accent3">
                    <a:lumMod val="25000"/>
                  </a:schemeClr>
                </a:solidFill>
                <a:latin typeface="Abadi" panose="020B0604020104020204" pitchFamily="34" charset="0"/>
              </a:rPr>
              <a:t>I used the pie chart to analyze the proportion of each launch site in terms of success and the scatter plot to analyze relationship between 3 variables.</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/kyawzinhtun7415/</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-data-science/blob/98c32f7ec585de4f90218b392cef318b2616b457/</a:t>
            </a:r>
            <a:r>
              <a:rPr lang="en-US" sz="2200" dirty="0" err="1">
                <a:solidFill>
                  <a:schemeClr val="accent3">
                    <a:lumMod val="25000"/>
                  </a:schemeClr>
                </a:solidFill>
                <a:latin typeface="Abadi" panose="020B0604020104020204" pitchFamily="34" charset="0"/>
              </a:rPr>
              <a:t>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03375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tested 4 classification models (KNN, logistic regression, SVM, decision tree) </a:t>
            </a:r>
          </a:p>
          <a:p>
            <a:pPr>
              <a:lnSpc>
                <a:spcPct val="100000"/>
              </a:lnSpc>
              <a:spcBef>
                <a:spcPts val="1400"/>
              </a:spcBef>
            </a:pPr>
            <a:r>
              <a:rPr lang="en-US" sz="2200" dirty="0">
                <a:solidFill>
                  <a:schemeClr val="accent3">
                    <a:lumMod val="25000"/>
                  </a:schemeClr>
                </a:solidFill>
                <a:latin typeface="Abadi" panose="020B0604020104020204" pitchFamily="34" charset="0"/>
              </a:rPr>
              <a:t>I used the same parameters to get the same result out of 4 models.</a:t>
            </a:r>
          </a:p>
          <a:p>
            <a:pPr>
              <a:lnSpc>
                <a:spcPct val="100000"/>
              </a:lnSpc>
              <a:spcBef>
                <a:spcPts val="1400"/>
              </a:spcBef>
            </a:pPr>
            <a:r>
              <a:rPr lang="en-US" sz="2200" dirty="0">
                <a:solidFill>
                  <a:schemeClr val="accent3">
                    <a:lumMod val="25000"/>
                  </a:schemeClr>
                </a:solidFill>
                <a:latin typeface="Abadi" panose="020B0604020104020204" pitchFamily="34" charset="0"/>
              </a:rPr>
              <a:t>Out of 4 models, 3 models (KNN, logistic regression, SVM) have approximately the same training and test score so I applied cross-validation and domain-knowledge to choose the simpler model (logistic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/kyawzinhtun7415/</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-data-science/blob/98c32f7ec585de4f90218b392cef318b2616b457/SpaceX_Machine%20Learning%20Prediction_Part_5.ipynb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67B787B7-4BFD-EC8A-F468-96F73358903F}"/>
              </a:ext>
            </a:extLst>
          </p:cNvPr>
          <p:cNvSpPr txBox="1"/>
          <p:nvPr/>
        </p:nvSpPr>
        <p:spPr>
          <a:xfrm>
            <a:off x="630299" y="6098854"/>
            <a:ext cx="1806905" cy="369332"/>
          </a:xfrm>
          <a:prstGeom prst="rect">
            <a:avLst/>
          </a:prstGeom>
          <a:noFill/>
        </p:spPr>
        <p:txBody>
          <a:bodyPr wrap="none" rtlCol="0">
            <a:spAutoFit/>
          </a:bodyPr>
          <a:lstStyle/>
          <a:p>
            <a:r>
              <a:rPr lang="en-US" dirty="0"/>
              <a:t>M</a:t>
            </a:r>
            <a:r>
              <a:rPr lang="en-TW" dirty="0"/>
              <a:t>odel/Algorithm</a:t>
            </a:r>
          </a:p>
        </p:txBody>
      </p:sp>
      <p:sp>
        <p:nvSpPr>
          <p:cNvPr id="6" name="TextBox 5">
            <a:extLst>
              <a:ext uri="{FF2B5EF4-FFF2-40B4-BE49-F238E27FC236}">
                <a16:creationId xmlns:a16="http://schemas.microsoft.com/office/drawing/2014/main" id="{A5B2E460-D5FA-7853-153D-BAA33422B60C}"/>
              </a:ext>
            </a:extLst>
          </p:cNvPr>
          <p:cNvSpPr txBox="1"/>
          <p:nvPr/>
        </p:nvSpPr>
        <p:spPr>
          <a:xfrm>
            <a:off x="770010" y="5118407"/>
            <a:ext cx="1394997" cy="369332"/>
          </a:xfrm>
          <a:prstGeom prst="rect">
            <a:avLst/>
          </a:prstGeom>
          <a:noFill/>
        </p:spPr>
        <p:txBody>
          <a:bodyPr wrap="none" rtlCol="0">
            <a:spAutoFit/>
          </a:bodyPr>
          <a:lstStyle/>
          <a:p>
            <a:r>
              <a:rPr lang="en-TW" dirty="0"/>
              <a:t>Training data</a:t>
            </a:r>
          </a:p>
        </p:txBody>
      </p:sp>
      <p:sp>
        <p:nvSpPr>
          <p:cNvPr id="7" name="TextBox 6">
            <a:extLst>
              <a:ext uri="{FF2B5EF4-FFF2-40B4-BE49-F238E27FC236}">
                <a16:creationId xmlns:a16="http://schemas.microsoft.com/office/drawing/2014/main" id="{9A0211C3-50A9-6BBA-A57B-C56C9CB51712}"/>
              </a:ext>
            </a:extLst>
          </p:cNvPr>
          <p:cNvSpPr txBox="1"/>
          <p:nvPr/>
        </p:nvSpPr>
        <p:spPr>
          <a:xfrm>
            <a:off x="2793605" y="5602626"/>
            <a:ext cx="1659621" cy="369332"/>
          </a:xfrm>
          <a:prstGeom prst="rect">
            <a:avLst/>
          </a:prstGeom>
          <a:noFill/>
        </p:spPr>
        <p:txBody>
          <a:bodyPr wrap="none" rtlCol="0">
            <a:spAutoFit/>
          </a:bodyPr>
          <a:lstStyle/>
          <a:p>
            <a:r>
              <a:rPr lang="en-TW" dirty="0"/>
              <a:t>Train the model</a:t>
            </a:r>
          </a:p>
        </p:txBody>
      </p:sp>
      <p:sp>
        <p:nvSpPr>
          <p:cNvPr id="8" name="TextBox 7">
            <a:extLst>
              <a:ext uri="{FF2B5EF4-FFF2-40B4-BE49-F238E27FC236}">
                <a16:creationId xmlns:a16="http://schemas.microsoft.com/office/drawing/2014/main" id="{C581BA86-D243-78F3-B20F-48F03A0652A8}"/>
              </a:ext>
            </a:extLst>
          </p:cNvPr>
          <p:cNvSpPr txBox="1"/>
          <p:nvPr/>
        </p:nvSpPr>
        <p:spPr>
          <a:xfrm>
            <a:off x="5381897" y="5610818"/>
            <a:ext cx="1717008" cy="369332"/>
          </a:xfrm>
          <a:prstGeom prst="rect">
            <a:avLst/>
          </a:prstGeom>
          <a:noFill/>
        </p:spPr>
        <p:txBody>
          <a:bodyPr wrap="none" rtlCol="0">
            <a:spAutoFit/>
          </a:bodyPr>
          <a:lstStyle/>
          <a:p>
            <a:r>
              <a:rPr lang="en-US" dirty="0"/>
              <a:t>S</a:t>
            </a:r>
            <a:r>
              <a:rPr lang="en-TW" dirty="0"/>
              <a:t>core the model</a:t>
            </a:r>
          </a:p>
        </p:txBody>
      </p:sp>
      <p:sp>
        <p:nvSpPr>
          <p:cNvPr id="9" name="TextBox 8">
            <a:extLst>
              <a:ext uri="{FF2B5EF4-FFF2-40B4-BE49-F238E27FC236}">
                <a16:creationId xmlns:a16="http://schemas.microsoft.com/office/drawing/2014/main" id="{87BA2905-F702-C524-536C-D8362B2DAD1C}"/>
              </a:ext>
            </a:extLst>
          </p:cNvPr>
          <p:cNvSpPr txBox="1"/>
          <p:nvPr/>
        </p:nvSpPr>
        <p:spPr>
          <a:xfrm>
            <a:off x="5586600" y="5118407"/>
            <a:ext cx="1307602" cy="369332"/>
          </a:xfrm>
          <a:prstGeom prst="rect">
            <a:avLst/>
          </a:prstGeom>
          <a:noFill/>
        </p:spPr>
        <p:txBody>
          <a:bodyPr wrap="none" rtlCol="0">
            <a:spAutoFit/>
          </a:bodyPr>
          <a:lstStyle/>
          <a:p>
            <a:r>
              <a:rPr lang="en-TW" dirty="0"/>
              <a:t>Testing data</a:t>
            </a:r>
          </a:p>
        </p:txBody>
      </p:sp>
      <p:sp>
        <p:nvSpPr>
          <p:cNvPr id="10" name="TextBox 9">
            <a:extLst>
              <a:ext uri="{FF2B5EF4-FFF2-40B4-BE49-F238E27FC236}">
                <a16:creationId xmlns:a16="http://schemas.microsoft.com/office/drawing/2014/main" id="{FF840CCE-7101-4B3A-C119-C1635E8F7BC8}"/>
              </a:ext>
            </a:extLst>
          </p:cNvPr>
          <p:cNvSpPr txBox="1"/>
          <p:nvPr/>
        </p:nvSpPr>
        <p:spPr>
          <a:xfrm>
            <a:off x="7479733" y="5116174"/>
            <a:ext cx="1406347" cy="646331"/>
          </a:xfrm>
          <a:prstGeom prst="rect">
            <a:avLst/>
          </a:prstGeom>
          <a:noFill/>
        </p:spPr>
        <p:txBody>
          <a:bodyPr wrap="none" rtlCol="0">
            <a:spAutoFit/>
          </a:bodyPr>
          <a:lstStyle/>
          <a:p>
            <a:r>
              <a:rPr lang="en-TW" dirty="0"/>
              <a:t>Compare the</a:t>
            </a:r>
          </a:p>
          <a:p>
            <a:r>
              <a:rPr lang="en-TW" dirty="0"/>
              <a:t>models</a:t>
            </a:r>
          </a:p>
        </p:txBody>
      </p:sp>
      <p:sp>
        <p:nvSpPr>
          <p:cNvPr id="11" name="TextBox 10">
            <a:extLst>
              <a:ext uri="{FF2B5EF4-FFF2-40B4-BE49-F238E27FC236}">
                <a16:creationId xmlns:a16="http://schemas.microsoft.com/office/drawing/2014/main" id="{7FF966D9-54DF-7C54-6164-B6051BFDC85E}"/>
              </a:ext>
            </a:extLst>
          </p:cNvPr>
          <p:cNvSpPr txBox="1"/>
          <p:nvPr/>
        </p:nvSpPr>
        <p:spPr>
          <a:xfrm>
            <a:off x="9148711" y="5597309"/>
            <a:ext cx="1238481" cy="369332"/>
          </a:xfrm>
          <a:prstGeom prst="rect">
            <a:avLst/>
          </a:prstGeom>
          <a:noFill/>
        </p:spPr>
        <p:txBody>
          <a:bodyPr wrap="none" rtlCol="0">
            <a:spAutoFit/>
          </a:bodyPr>
          <a:lstStyle/>
          <a:p>
            <a:r>
              <a:rPr lang="en-TW" dirty="0"/>
              <a:t>Best model</a:t>
            </a:r>
          </a:p>
        </p:txBody>
      </p:sp>
      <p:cxnSp>
        <p:nvCxnSpPr>
          <p:cNvPr id="13" name="Straight Arrow Connector 12">
            <a:extLst>
              <a:ext uri="{FF2B5EF4-FFF2-40B4-BE49-F238E27FC236}">
                <a16:creationId xmlns:a16="http://schemas.microsoft.com/office/drawing/2014/main" id="{0D81D66A-0F90-93A7-E255-87A70BC13D3B}"/>
              </a:ext>
            </a:extLst>
          </p:cNvPr>
          <p:cNvCxnSpPr>
            <a:cxnSpLocks/>
            <a:stCxn id="6" idx="3"/>
            <a:endCxn id="7" idx="1"/>
          </p:cNvCxnSpPr>
          <p:nvPr/>
        </p:nvCxnSpPr>
        <p:spPr>
          <a:xfrm>
            <a:off x="2165007" y="5303073"/>
            <a:ext cx="628598" cy="48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FD62A0-B77D-A1B8-CDA6-FF0A34A098BE}"/>
              </a:ext>
            </a:extLst>
          </p:cNvPr>
          <p:cNvCxnSpPr>
            <a:stCxn id="2" idx="3"/>
            <a:endCxn id="7" idx="1"/>
          </p:cNvCxnSpPr>
          <p:nvPr/>
        </p:nvCxnSpPr>
        <p:spPr>
          <a:xfrm flipV="1">
            <a:off x="2437204" y="5787292"/>
            <a:ext cx="356401" cy="496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219056-A491-D54F-C787-86F92B5C2177}"/>
              </a:ext>
            </a:extLst>
          </p:cNvPr>
          <p:cNvCxnSpPr>
            <a:stCxn id="7" idx="3"/>
            <a:endCxn id="8" idx="1"/>
          </p:cNvCxnSpPr>
          <p:nvPr/>
        </p:nvCxnSpPr>
        <p:spPr>
          <a:xfrm>
            <a:off x="4453226" y="5787292"/>
            <a:ext cx="928671" cy="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76DCAC0-2799-EAEA-8145-303AE69B7802}"/>
              </a:ext>
            </a:extLst>
          </p:cNvPr>
          <p:cNvCxnSpPr>
            <a:stCxn id="9" idx="2"/>
            <a:endCxn id="8" idx="0"/>
          </p:cNvCxnSpPr>
          <p:nvPr/>
        </p:nvCxnSpPr>
        <p:spPr>
          <a:xfrm>
            <a:off x="6240401" y="5487739"/>
            <a:ext cx="0" cy="123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F6B0E7-CA28-F3EA-A31E-18AA0F1AB614}"/>
              </a:ext>
            </a:extLst>
          </p:cNvPr>
          <p:cNvCxnSpPr>
            <a:stCxn id="8" idx="3"/>
            <a:endCxn id="11" idx="1"/>
          </p:cNvCxnSpPr>
          <p:nvPr/>
        </p:nvCxnSpPr>
        <p:spPr>
          <a:xfrm flipV="1">
            <a:off x="7098905" y="5781975"/>
            <a:ext cx="2049806" cy="13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00A10F-671B-48F5-7ADA-36B6D6F1BE7D}"/>
              </a:ext>
            </a:extLst>
          </p:cNvPr>
          <p:cNvSpPr txBox="1"/>
          <p:nvPr/>
        </p:nvSpPr>
        <p:spPr>
          <a:xfrm>
            <a:off x="7361536" y="5857060"/>
            <a:ext cx="1675395" cy="369332"/>
          </a:xfrm>
          <a:prstGeom prst="rect">
            <a:avLst/>
          </a:prstGeom>
          <a:noFill/>
        </p:spPr>
        <p:txBody>
          <a:bodyPr wrap="none" rtlCol="0">
            <a:spAutoFit/>
          </a:bodyPr>
          <a:lstStyle/>
          <a:p>
            <a:r>
              <a:rPr lang="en-TW" dirty="0"/>
              <a:t>Cross-validation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20" y="3905794"/>
            <a:ext cx="10687960"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shows the flight number, launch site and the outcome of the launch in one visualization. </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 launch site ’CCAFS SLC 40’ is most used and approximately from flight number 80, the SpaceX launches have not failed once.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1EA6557-8C67-0963-1F46-BCD0B63CFF91}"/>
              </a:ext>
            </a:extLst>
          </p:cNvPr>
          <p:cNvPicPr>
            <a:picLocks noChangeAspect="1"/>
          </p:cNvPicPr>
          <p:nvPr/>
        </p:nvPicPr>
        <p:blipFill>
          <a:blip r:embed="rId3"/>
          <a:stretch>
            <a:fillRect/>
          </a:stretch>
        </p:blipFill>
        <p:spPr>
          <a:xfrm>
            <a:off x="625398" y="1698942"/>
            <a:ext cx="10941204" cy="220685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887" y="4119779"/>
            <a:ext cx="1044672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shows the relationship between the payload and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As we can see, there are no more payload mass heavier than 10,000 on launch site ‘VAFB SLC 4E’. </a:t>
            </a:r>
          </a:p>
          <a:p>
            <a:pPr>
              <a:lnSpc>
                <a:spcPct val="100000"/>
              </a:lnSpc>
              <a:spcBef>
                <a:spcPts val="1400"/>
              </a:spcBef>
            </a:pPr>
            <a:r>
              <a:rPr lang="en-US" sz="2200" dirty="0">
                <a:solidFill>
                  <a:schemeClr val="accent3">
                    <a:lumMod val="25000"/>
                  </a:schemeClr>
                </a:solidFill>
                <a:latin typeface="Abadi" panose="020B0604020104020204" pitchFamily="34" charset="0"/>
              </a:rPr>
              <a:t>The plot cannot clearly describe a linear relationship between payload and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Scatter chart&#10;&#10;Description automatically generated">
            <a:extLst>
              <a:ext uri="{FF2B5EF4-FFF2-40B4-BE49-F238E27FC236}">
                <a16:creationId xmlns:a16="http://schemas.microsoft.com/office/drawing/2014/main" id="{6C7625A2-DDD5-C7C2-407D-D88E51EE5999}"/>
              </a:ext>
            </a:extLst>
          </p:cNvPr>
          <p:cNvPicPr>
            <a:picLocks noChangeAspect="1"/>
          </p:cNvPicPr>
          <p:nvPr/>
        </p:nvPicPr>
        <p:blipFill>
          <a:blip r:embed="rId3"/>
          <a:stretch>
            <a:fillRect/>
          </a:stretch>
        </p:blipFill>
        <p:spPr>
          <a:xfrm>
            <a:off x="838887" y="1792646"/>
            <a:ext cx="10514225" cy="202486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413556"/>
            <a:ext cx="1072394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bar chart shows the various successful rocket launches by orbit type.</a:t>
            </a:r>
          </a:p>
          <a:p>
            <a:pPr>
              <a:lnSpc>
                <a:spcPct val="100000"/>
              </a:lnSpc>
              <a:spcBef>
                <a:spcPts val="1400"/>
              </a:spcBef>
            </a:pPr>
            <a:r>
              <a:rPr lang="en-CA" sz="2200" dirty="0">
                <a:solidFill>
                  <a:schemeClr val="accent3">
                    <a:lumMod val="25000"/>
                  </a:schemeClr>
                </a:solidFill>
                <a:latin typeface="Abadi" panose="020B0604020104020204" pitchFamily="34" charset="0"/>
              </a:rPr>
              <a:t>Both LEO and MEO have moderate success rate whereas HEO and GEO have 100%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22" name="Picture 21" descr="Chart, bar chart&#10;&#10;Description automatically generated">
            <a:extLst>
              <a:ext uri="{FF2B5EF4-FFF2-40B4-BE49-F238E27FC236}">
                <a16:creationId xmlns:a16="http://schemas.microsoft.com/office/drawing/2014/main" id="{E27B1905-F47C-94D2-7DE0-BA57105463C5}"/>
              </a:ext>
            </a:extLst>
          </p:cNvPr>
          <p:cNvPicPr>
            <a:picLocks noChangeAspect="1"/>
          </p:cNvPicPr>
          <p:nvPr/>
        </p:nvPicPr>
        <p:blipFill>
          <a:blip r:embed="rId3"/>
          <a:stretch>
            <a:fillRect/>
          </a:stretch>
        </p:blipFill>
        <p:spPr>
          <a:xfrm>
            <a:off x="734027" y="1548674"/>
            <a:ext cx="10551583" cy="268090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13556"/>
            <a:ext cx="1051039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above scatter plot describes the relation between orbit type and flight number.</a:t>
            </a:r>
          </a:p>
          <a:p>
            <a:pPr>
              <a:lnSpc>
                <a:spcPct val="100000"/>
              </a:lnSpc>
              <a:spcBef>
                <a:spcPts val="1400"/>
              </a:spcBef>
            </a:pPr>
            <a:r>
              <a:rPr lang="en-CA" sz="2200" dirty="0">
                <a:solidFill>
                  <a:schemeClr val="accent3">
                    <a:lumMod val="25000"/>
                  </a:schemeClr>
                </a:solidFill>
                <a:latin typeface="Abadi" panose="020B0604020104020204" pitchFamily="34" charset="0"/>
              </a:rPr>
              <a:t>The later flight number approximately above 80 all encountered successes on all types of orbit types which mean that SpaceX rocket launch re-landing experiments have paid off.</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A0AFC2D-C832-8A29-6F2C-10D82488C11A}"/>
              </a:ext>
            </a:extLst>
          </p:cNvPr>
          <p:cNvPicPr>
            <a:picLocks noChangeAspect="1"/>
          </p:cNvPicPr>
          <p:nvPr/>
        </p:nvPicPr>
        <p:blipFill>
          <a:blip r:embed="rId3"/>
          <a:stretch>
            <a:fillRect/>
          </a:stretch>
        </p:blipFill>
        <p:spPr>
          <a:xfrm>
            <a:off x="770011" y="1702707"/>
            <a:ext cx="10510400" cy="21247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20598"/>
            <a:ext cx="1067202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above diagram shows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 rocket launches using orbit SSO are successful 100%. </a:t>
            </a:r>
          </a:p>
          <a:p>
            <a:pPr>
              <a:lnSpc>
                <a:spcPct val="100000"/>
              </a:lnSpc>
              <a:spcBef>
                <a:spcPts val="1400"/>
              </a:spcBef>
            </a:pPr>
            <a:r>
              <a:rPr lang="en-US" sz="2200" dirty="0">
                <a:solidFill>
                  <a:schemeClr val="accent3">
                    <a:lumMod val="25000"/>
                  </a:schemeClr>
                </a:solidFill>
                <a:latin typeface="Abadi" panose="020B0604020104020204" pitchFamily="34" charset="0"/>
              </a:rPr>
              <a:t>Other rocket launches to different types of orbit all have their own failures and successes.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A4CB04B7-902B-C747-651E-7DE2C81803B0}"/>
              </a:ext>
            </a:extLst>
          </p:cNvPr>
          <p:cNvPicPr>
            <a:picLocks noChangeAspect="1"/>
          </p:cNvPicPr>
          <p:nvPr/>
        </p:nvPicPr>
        <p:blipFill>
          <a:blip r:embed="rId3"/>
          <a:stretch>
            <a:fillRect/>
          </a:stretch>
        </p:blipFill>
        <p:spPr>
          <a:xfrm>
            <a:off x="749965" y="1656487"/>
            <a:ext cx="10692069" cy="21765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35472"/>
            <a:ext cx="1068796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above shows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steadily increases as the year progresses except only a small dip in success rate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FF9B59B0-2764-1246-B0B0-F1831A89B8C9}"/>
              </a:ext>
            </a:extLst>
          </p:cNvPr>
          <p:cNvPicPr>
            <a:picLocks noChangeAspect="1"/>
          </p:cNvPicPr>
          <p:nvPr/>
        </p:nvPicPr>
        <p:blipFill>
          <a:blip r:embed="rId3"/>
          <a:stretch>
            <a:fillRect/>
          </a:stretch>
        </p:blipFill>
        <p:spPr>
          <a:xfrm>
            <a:off x="770011" y="1633701"/>
            <a:ext cx="10687961" cy="33909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94605" y="1697961"/>
            <a:ext cx="689100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on the left displays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4 locations are unique launch sites in the space mission.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9ADA4F95-3E16-A54B-2840-52D945872220}"/>
              </a:ext>
            </a:extLst>
          </p:cNvPr>
          <p:cNvPicPr>
            <a:picLocks noChangeAspect="1"/>
          </p:cNvPicPr>
          <p:nvPr/>
        </p:nvPicPr>
        <p:blipFill>
          <a:blip r:embed="rId3"/>
          <a:stretch>
            <a:fillRect/>
          </a:stretch>
        </p:blipFill>
        <p:spPr>
          <a:xfrm>
            <a:off x="770010" y="1697961"/>
            <a:ext cx="3240185" cy="378526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645" y="4021470"/>
            <a:ext cx="1048696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shows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We can see all the columns associated with launch site names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TextBox 7">
            <a:extLst>
              <a:ext uri="{FF2B5EF4-FFF2-40B4-BE49-F238E27FC236}">
                <a16:creationId xmlns:a16="http://schemas.microsoft.com/office/drawing/2014/main" id="{F9B8583A-0079-B1D2-C2E8-5870807477CB}"/>
              </a:ext>
            </a:extLst>
          </p:cNvPr>
          <p:cNvSpPr txBox="1"/>
          <p:nvPr/>
        </p:nvSpPr>
        <p:spPr>
          <a:xfrm>
            <a:off x="4885509" y="3566160"/>
            <a:ext cx="184731" cy="369332"/>
          </a:xfrm>
          <a:prstGeom prst="rect">
            <a:avLst/>
          </a:prstGeom>
          <a:noFill/>
        </p:spPr>
        <p:txBody>
          <a:bodyPr wrap="none" rtlCol="0">
            <a:spAutoFit/>
          </a:bodyPr>
          <a:lstStyle/>
          <a:p>
            <a:endParaRPr lang="en-TW" dirty="0"/>
          </a:p>
        </p:txBody>
      </p:sp>
      <p:pic>
        <p:nvPicPr>
          <p:cNvPr id="14" name="Picture 13" descr="Graphical user interface, application&#10;&#10;Description automatically generated">
            <a:extLst>
              <a:ext uri="{FF2B5EF4-FFF2-40B4-BE49-F238E27FC236}">
                <a16:creationId xmlns:a16="http://schemas.microsoft.com/office/drawing/2014/main" id="{02E20340-A098-D64E-E5CE-ADBC52B57008}"/>
              </a:ext>
            </a:extLst>
          </p:cNvPr>
          <p:cNvPicPr>
            <a:picLocks noChangeAspect="1"/>
          </p:cNvPicPr>
          <p:nvPr/>
        </p:nvPicPr>
        <p:blipFill>
          <a:blip r:embed="rId3"/>
          <a:stretch>
            <a:fillRect/>
          </a:stretch>
        </p:blipFill>
        <p:spPr>
          <a:xfrm>
            <a:off x="770010" y="1576576"/>
            <a:ext cx="10515600" cy="203036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266164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shows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picture containing text&#10;&#10;Description automatically generated">
            <a:extLst>
              <a:ext uri="{FF2B5EF4-FFF2-40B4-BE49-F238E27FC236}">
                <a16:creationId xmlns:a16="http://schemas.microsoft.com/office/drawing/2014/main" id="{C3DFFEE1-B78A-79DF-6FE0-B5E94D21C17A}"/>
              </a:ext>
            </a:extLst>
          </p:cNvPr>
          <p:cNvPicPr>
            <a:picLocks noChangeAspect="1"/>
          </p:cNvPicPr>
          <p:nvPr/>
        </p:nvPicPr>
        <p:blipFill>
          <a:blip r:embed="rId3"/>
          <a:stretch>
            <a:fillRect/>
          </a:stretch>
        </p:blipFill>
        <p:spPr>
          <a:xfrm>
            <a:off x="770011" y="1622335"/>
            <a:ext cx="2514600" cy="635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9199" y="314253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shows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Text&#10;&#10;Description automatically generated with medium confidence">
            <a:extLst>
              <a:ext uri="{FF2B5EF4-FFF2-40B4-BE49-F238E27FC236}">
                <a16:creationId xmlns:a16="http://schemas.microsoft.com/office/drawing/2014/main" id="{68CFF6B7-54BA-344B-B360-43EEC9A0D516}"/>
              </a:ext>
            </a:extLst>
          </p:cNvPr>
          <p:cNvPicPr>
            <a:picLocks noChangeAspect="1"/>
          </p:cNvPicPr>
          <p:nvPr/>
        </p:nvPicPr>
        <p:blipFill>
          <a:blip r:embed="rId3"/>
          <a:stretch>
            <a:fillRect/>
          </a:stretch>
        </p:blipFill>
        <p:spPr>
          <a:xfrm>
            <a:off x="770011" y="1642835"/>
            <a:ext cx="3331726" cy="94456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8907" y="363032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shows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B4F4C4A2-47AC-A3C9-9C93-DE1A6A1710E3}"/>
              </a:ext>
            </a:extLst>
          </p:cNvPr>
          <p:cNvPicPr>
            <a:picLocks noChangeAspect="1"/>
          </p:cNvPicPr>
          <p:nvPr/>
        </p:nvPicPr>
        <p:blipFill>
          <a:blip r:embed="rId3"/>
          <a:stretch>
            <a:fillRect/>
          </a:stretch>
        </p:blipFill>
        <p:spPr>
          <a:xfrm>
            <a:off x="765657" y="1571612"/>
            <a:ext cx="3145576" cy="18573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93622" y="1702105"/>
            <a:ext cx="706700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diagram shows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application&#10;&#10;Description automatically generated with medium confidence">
            <a:extLst>
              <a:ext uri="{FF2B5EF4-FFF2-40B4-BE49-F238E27FC236}">
                <a16:creationId xmlns:a16="http://schemas.microsoft.com/office/drawing/2014/main" id="{36B8F629-A7A4-54CB-6C5C-CC024EA1421B}"/>
              </a:ext>
            </a:extLst>
          </p:cNvPr>
          <p:cNvPicPr>
            <a:picLocks noChangeAspect="1"/>
          </p:cNvPicPr>
          <p:nvPr/>
        </p:nvPicPr>
        <p:blipFill>
          <a:blip r:embed="rId3"/>
          <a:stretch>
            <a:fillRect/>
          </a:stretch>
        </p:blipFill>
        <p:spPr>
          <a:xfrm>
            <a:off x="770010" y="1693606"/>
            <a:ext cx="3651655" cy="376666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499069" cy="32063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 use SpaceX open data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to get the data and perform the whole data pipeline to predicting whether the rocket re-landing will be success or not. </a:t>
            </a:r>
          </a:p>
          <a:p>
            <a:pPr>
              <a:lnSpc>
                <a:spcPct val="100000"/>
              </a:lnSpc>
              <a:spcBef>
                <a:spcPts val="1400"/>
              </a:spcBef>
            </a:pPr>
            <a:r>
              <a:rPr lang="en-US" sz="2200" dirty="0">
                <a:solidFill>
                  <a:schemeClr val="accent3">
                    <a:lumMod val="25000"/>
                  </a:schemeClr>
                </a:solidFill>
                <a:latin typeface="Abadi" panose="020B0604020104020204" pitchFamily="34" charset="0"/>
              </a:rPr>
              <a:t>The SpaceX invest in rocket re-landing pays off as the number of success over the years keep increasing which is huge blow to rival companies to play catch-up in the field.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28866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shows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successful missions is 100 whereas only 1 mission is considered as fail.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descr="Table&#10;&#10;Description automatically generated with low confidence">
            <a:extLst>
              <a:ext uri="{FF2B5EF4-FFF2-40B4-BE49-F238E27FC236}">
                <a16:creationId xmlns:a16="http://schemas.microsoft.com/office/drawing/2014/main" id="{4CB65015-1570-0E45-F302-5005AEA7F2F7}"/>
              </a:ext>
            </a:extLst>
          </p:cNvPr>
          <p:cNvPicPr>
            <a:picLocks noChangeAspect="1"/>
          </p:cNvPicPr>
          <p:nvPr/>
        </p:nvPicPr>
        <p:blipFill>
          <a:blip r:embed="rId3"/>
          <a:stretch>
            <a:fillRect/>
          </a:stretch>
        </p:blipFill>
        <p:spPr>
          <a:xfrm>
            <a:off x="770011" y="1668961"/>
            <a:ext cx="6350910" cy="127018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08514" y="1719581"/>
            <a:ext cx="917012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 maximum payload is carried by Falcon 9 B5 version only.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Text&#10;&#10;Description automatically generated">
            <a:extLst>
              <a:ext uri="{FF2B5EF4-FFF2-40B4-BE49-F238E27FC236}">
                <a16:creationId xmlns:a16="http://schemas.microsoft.com/office/drawing/2014/main" id="{D3B31DB9-7C3D-632A-85DB-B1C3937DF47D}"/>
              </a:ext>
            </a:extLst>
          </p:cNvPr>
          <p:cNvPicPr>
            <a:picLocks noChangeAspect="1"/>
          </p:cNvPicPr>
          <p:nvPr/>
        </p:nvPicPr>
        <p:blipFill>
          <a:blip r:embed="rId3"/>
          <a:stretch>
            <a:fillRect/>
          </a:stretch>
        </p:blipFill>
        <p:spPr>
          <a:xfrm>
            <a:off x="887005" y="1721939"/>
            <a:ext cx="1587500" cy="44069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19749"/>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above shows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able&#10;&#10;Description automatically generated">
            <a:extLst>
              <a:ext uri="{FF2B5EF4-FFF2-40B4-BE49-F238E27FC236}">
                <a16:creationId xmlns:a16="http://schemas.microsoft.com/office/drawing/2014/main" id="{E55FC619-D35B-E85B-B332-351CAD949F83}"/>
              </a:ext>
            </a:extLst>
          </p:cNvPr>
          <p:cNvPicPr>
            <a:picLocks noChangeAspect="1"/>
          </p:cNvPicPr>
          <p:nvPr/>
        </p:nvPicPr>
        <p:blipFill>
          <a:blip r:embed="rId3"/>
          <a:stretch>
            <a:fillRect/>
          </a:stretch>
        </p:blipFill>
        <p:spPr>
          <a:xfrm>
            <a:off x="770010" y="1694681"/>
            <a:ext cx="10515599" cy="178520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2372" y="531623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launch sites can be divided into two places, east and west coast.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descr="Map&#10;&#10;Description automatically generated">
            <a:extLst>
              <a:ext uri="{FF2B5EF4-FFF2-40B4-BE49-F238E27FC236}">
                <a16:creationId xmlns:a16="http://schemas.microsoft.com/office/drawing/2014/main" id="{205192FF-EABE-4073-385A-7911E08F4066}"/>
              </a:ext>
            </a:extLst>
          </p:cNvPr>
          <p:cNvPicPr>
            <a:picLocks noChangeAspect="1"/>
          </p:cNvPicPr>
          <p:nvPr/>
        </p:nvPicPr>
        <p:blipFill>
          <a:blip r:embed="rId3"/>
          <a:stretch>
            <a:fillRect/>
          </a:stretch>
        </p:blipFill>
        <p:spPr>
          <a:xfrm>
            <a:off x="942372" y="1541765"/>
            <a:ext cx="7772400" cy="393064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695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Success/failed launches for each site on the map</a:t>
            </a:r>
          </a:p>
        </p:txBody>
      </p:sp>
      <p:pic>
        <p:nvPicPr>
          <p:cNvPr id="4" name="Picture 3" descr="Map&#10;&#10;Description automatically generated">
            <a:extLst>
              <a:ext uri="{FF2B5EF4-FFF2-40B4-BE49-F238E27FC236}">
                <a16:creationId xmlns:a16="http://schemas.microsoft.com/office/drawing/2014/main" id="{94DD9066-46B8-406F-4856-5B0FAD540A0E}"/>
              </a:ext>
            </a:extLst>
          </p:cNvPr>
          <p:cNvPicPr>
            <a:picLocks noChangeAspect="1"/>
          </p:cNvPicPr>
          <p:nvPr/>
        </p:nvPicPr>
        <p:blipFill>
          <a:blip r:embed="rId3"/>
          <a:stretch>
            <a:fillRect/>
          </a:stretch>
        </p:blipFill>
        <p:spPr>
          <a:xfrm>
            <a:off x="793922" y="1553302"/>
            <a:ext cx="5302078" cy="2563789"/>
          </a:xfrm>
          <a:prstGeom prst="rect">
            <a:avLst/>
          </a:prstGeom>
        </p:spPr>
      </p:pic>
      <p:pic>
        <p:nvPicPr>
          <p:cNvPr id="7" name="Picture 6" descr="Diagram&#10;&#10;Description automatically generated">
            <a:extLst>
              <a:ext uri="{FF2B5EF4-FFF2-40B4-BE49-F238E27FC236}">
                <a16:creationId xmlns:a16="http://schemas.microsoft.com/office/drawing/2014/main" id="{BD251DDC-8B6F-1FFE-593E-0DBD659BBEF9}"/>
              </a:ext>
            </a:extLst>
          </p:cNvPr>
          <p:cNvPicPr>
            <a:picLocks noChangeAspect="1"/>
          </p:cNvPicPr>
          <p:nvPr/>
        </p:nvPicPr>
        <p:blipFill>
          <a:blip r:embed="rId4"/>
          <a:stretch>
            <a:fillRect/>
          </a:stretch>
        </p:blipFill>
        <p:spPr>
          <a:xfrm>
            <a:off x="6675120" y="1553302"/>
            <a:ext cx="4610491" cy="2568535"/>
          </a:xfrm>
          <a:prstGeom prst="rect">
            <a:avLst/>
          </a:prstGeom>
        </p:spPr>
      </p:pic>
      <p:sp>
        <p:nvSpPr>
          <p:cNvPr id="12" name="Content Placeholder 4">
            <a:extLst>
              <a:ext uri="{FF2B5EF4-FFF2-40B4-BE49-F238E27FC236}">
                <a16:creationId xmlns:a16="http://schemas.microsoft.com/office/drawing/2014/main" id="{9B79DAC8-1B09-2622-46F9-AAA8BB96F6C2}"/>
              </a:ext>
            </a:extLst>
          </p:cNvPr>
          <p:cNvSpPr txBox="1">
            <a:spLocks/>
          </p:cNvSpPr>
          <p:nvPr/>
        </p:nvSpPr>
        <p:spPr>
          <a:xfrm>
            <a:off x="770010" y="4374271"/>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can zoom out to see the number of sites and respective names.</a:t>
            </a:r>
          </a:p>
          <a:p>
            <a:pPr>
              <a:lnSpc>
                <a:spcPct val="100000"/>
              </a:lnSpc>
              <a:spcBef>
                <a:spcPts val="1400"/>
              </a:spcBef>
            </a:pPr>
            <a:r>
              <a:rPr lang="en-US" sz="2200" dirty="0">
                <a:solidFill>
                  <a:schemeClr val="accent3">
                    <a:lumMod val="25000"/>
                  </a:schemeClr>
                </a:solidFill>
                <a:latin typeface="Abadi"/>
              </a:rPr>
              <a:t>If we zoom in, we can see the green and red marks , each representing success and failed launches on the map. </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9015" y="4805090"/>
            <a:ext cx="10306596"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use the same type to measure distances to city, railway ,</a:t>
            </a:r>
            <a:r>
              <a:rPr lang="en-US" sz="2200" dirty="0" err="1">
                <a:solidFill>
                  <a:schemeClr val="accent3">
                    <a:lumMod val="25000"/>
                  </a:schemeClr>
                </a:solidFill>
                <a:latin typeface="Abadi"/>
              </a:rPr>
              <a:t>etc</a:t>
            </a:r>
            <a:r>
              <a:rPr lang="en-US" sz="2200" dirty="0">
                <a:solidFill>
                  <a:schemeClr val="accent3">
                    <a:lumMod val="25000"/>
                  </a:schemeClr>
                </a:solidFill>
                <a:latin typeface="Abadi"/>
              </a:rPr>
              <a:t> to see if the proximity to these areas has effect on mission success or failure.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the coastline</a:t>
            </a:r>
          </a:p>
        </p:txBody>
      </p:sp>
      <p:pic>
        <p:nvPicPr>
          <p:cNvPr id="4" name="Picture 3" descr="A picture containing graphical user interface&#10;&#10;Description automatically generated">
            <a:extLst>
              <a:ext uri="{FF2B5EF4-FFF2-40B4-BE49-F238E27FC236}">
                <a16:creationId xmlns:a16="http://schemas.microsoft.com/office/drawing/2014/main" id="{8EEE838B-0F4B-CDB9-325C-82981B24D678}"/>
              </a:ext>
            </a:extLst>
          </p:cNvPr>
          <p:cNvPicPr>
            <a:picLocks noChangeAspect="1"/>
          </p:cNvPicPr>
          <p:nvPr/>
        </p:nvPicPr>
        <p:blipFill>
          <a:blip r:embed="rId3"/>
          <a:stretch>
            <a:fillRect/>
          </a:stretch>
        </p:blipFill>
        <p:spPr>
          <a:xfrm>
            <a:off x="2141611" y="1461761"/>
            <a:ext cx="7772400" cy="364023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3171099"/>
            <a:ext cx="10515600"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launch from KSC LC-39A makes up about 40% of the launch success.</a:t>
            </a:r>
          </a:p>
          <a:p>
            <a:pPr>
              <a:lnSpc>
                <a:spcPct val="100000"/>
              </a:lnSpc>
              <a:spcBef>
                <a:spcPts val="1400"/>
              </a:spcBef>
            </a:pPr>
            <a:r>
              <a:rPr lang="en-US" sz="2200" dirty="0">
                <a:solidFill>
                  <a:schemeClr val="accent3">
                    <a:lumMod val="25000"/>
                  </a:schemeClr>
                </a:solidFill>
                <a:latin typeface="Abadi"/>
              </a:rPr>
              <a:t>The runner-up is CCAFS LC-40 with 30% and the rest of the two are around 15%.</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6" name="Picture 5" descr="Chart, pie chart&#10;&#10;Description automatically generated">
            <a:extLst>
              <a:ext uri="{FF2B5EF4-FFF2-40B4-BE49-F238E27FC236}">
                <a16:creationId xmlns:a16="http://schemas.microsoft.com/office/drawing/2014/main" id="{4DA44835-B9B5-E360-3DC4-74C48D1E6D77}"/>
              </a:ext>
            </a:extLst>
          </p:cNvPr>
          <p:cNvPicPr>
            <a:picLocks noChangeAspect="1"/>
          </p:cNvPicPr>
          <p:nvPr/>
        </p:nvPicPr>
        <p:blipFill>
          <a:blip r:embed="rId3"/>
          <a:stretch>
            <a:fillRect/>
          </a:stretch>
        </p:blipFill>
        <p:spPr>
          <a:xfrm>
            <a:off x="769560" y="1720853"/>
            <a:ext cx="10516051" cy="165231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3073301"/>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The Launch site CCAFS SLC-40 has the highest launch success ratio of 43%.</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descr="Chart&#10;&#10;Description automatically generated">
            <a:extLst>
              <a:ext uri="{FF2B5EF4-FFF2-40B4-BE49-F238E27FC236}">
                <a16:creationId xmlns:a16="http://schemas.microsoft.com/office/drawing/2014/main" id="{5F56DA97-C704-267B-844C-F69765B9F23E}"/>
              </a:ext>
            </a:extLst>
          </p:cNvPr>
          <p:cNvPicPr>
            <a:picLocks noChangeAspect="1"/>
          </p:cNvPicPr>
          <p:nvPr/>
        </p:nvPicPr>
        <p:blipFill>
          <a:blip r:embed="rId3"/>
          <a:stretch>
            <a:fillRect/>
          </a:stretch>
        </p:blipFill>
        <p:spPr>
          <a:xfrm>
            <a:off x="770011" y="1609030"/>
            <a:ext cx="10543882" cy="16566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40541"/>
            <a:ext cx="10399485" cy="4385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project is about SpaceX Falcon 9 first stage landing prediction.</a:t>
            </a:r>
          </a:p>
          <a:p>
            <a:pPr>
              <a:spcBef>
                <a:spcPts val="1400"/>
              </a:spcBef>
            </a:pPr>
            <a:r>
              <a:rPr lang="en-US" sz="2200" dirty="0">
                <a:solidFill>
                  <a:schemeClr val="accent3">
                    <a:lumMod val="25000"/>
                  </a:schemeClr>
                </a:solidFill>
                <a:latin typeface="Abadi" panose="020B0604020104020204" pitchFamily="34" charset="0"/>
              </a:rPr>
              <a:t>By Knowing whether SpaceX could land its rocket or not, our company can bid against SpaceX for a rocket launch.</a:t>
            </a:r>
          </a:p>
          <a:p>
            <a:pPr>
              <a:spcBef>
                <a:spcPts val="1400"/>
              </a:spcBef>
            </a:pPr>
            <a:r>
              <a:rPr lang="en-US" sz="2200" dirty="0">
                <a:solidFill>
                  <a:schemeClr val="accent3">
                    <a:lumMod val="25000"/>
                  </a:schemeClr>
                </a:solidFill>
                <a:latin typeface="Abadi" panose="020B0604020104020204" pitchFamily="34" charset="0"/>
              </a:rPr>
              <a:t>Because if SpaceX could land its rocket, it can cut its rocket price to 62 million dollars per launch which is far cheaper than average 165 million dollars of rival companies.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98340"/>
            <a:ext cx="10709892" cy="20001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above plot shows the correlation between payload and success for all sites and we can observe that FT booster version has the most number of successes.</a:t>
            </a:r>
          </a:p>
          <a:p>
            <a:pPr>
              <a:lnSpc>
                <a:spcPct val="100000"/>
              </a:lnSpc>
              <a:spcBef>
                <a:spcPts val="1400"/>
              </a:spcBef>
            </a:pPr>
            <a:r>
              <a:rPr lang="en-US" sz="2200" dirty="0">
                <a:solidFill>
                  <a:schemeClr val="accent3">
                    <a:lumMod val="25000"/>
                  </a:schemeClr>
                </a:solidFill>
                <a:latin typeface="Abadi"/>
              </a:rPr>
              <a:t>Below is an example of the same correlation but for one site only.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descr="A picture containing scatter chart&#10;&#10;Description automatically generated">
            <a:extLst>
              <a:ext uri="{FF2B5EF4-FFF2-40B4-BE49-F238E27FC236}">
                <a16:creationId xmlns:a16="http://schemas.microsoft.com/office/drawing/2014/main" id="{E5CFFACD-DA83-8409-90B2-DB67870D269E}"/>
              </a:ext>
            </a:extLst>
          </p:cNvPr>
          <p:cNvPicPr>
            <a:picLocks noChangeAspect="1"/>
          </p:cNvPicPr>
          <p:nvPr/>
        </p:nvPicPr>
        <p:blipFill>
          <a:blip r:embed="rId4"/>
          <a:stretch>
            <a:fillRect/>
          </a:stretch>
        </p:blipFill>
        <p:spPr>
          <a:xfrm>
            <a:off x="770011" y="1724804"/>
            <a:ext cx="10846270" cy="170419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6267E8FE-44E0-4CBF-1E36-B565CC3A5BD2}"/>
              </a:ext>
            </a:extLst>
          </p:cNvPr>
          <p:cNvPicPr>
            <a:picLocks noChangeAspect="1"/>
          </p:cNvPicPr>
          <p:nvPr/>
        </p:nvPicPr>
        <p:blipFill>
          <a:blip r:embed="rId5"/>
          <a:stretch>
            <a:fillRect/>
          </a:stretch>
        </p:blipFill>
        <p:spPr>
          <a:xfrm>
            <a:off x="770011" y="3455494"/>
            <a:ext cx="10846270" cy="170419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65604" y="4521417"/>
            <a:ext cx="1049236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we can see above, it is difficult to choose between one of the three models (logistic regression, support vector machine, k-nearest neighbors) as they have the same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Table&#10;&#10;Description automatically generated">
            <a:extLst>
              <a:ext uri="{FF2B5EF4-FFF2-40B4-BE49-F238E27FC236}">
                <a16:creationId xmlns:a16="http://schemas.microsoft.com/office/drawing/2014/main" id="{1B41A22D-3BEE-282B-D819-35EF95495A5E}"/>
              </a:ext>
            </a:extLst>
          </p:cNvPr>
          <p:cNvPicPr>
            <a:picLocks noChangeAspect="1"/>
          </p:cNvPicPr>
          <p:nvPr/>
        </p:nvPicPr>
        <p:blipFill>
          <a:blip r:embed="rId3"/>
          <a:stretch>
            <a:fillRect/>
          </a:stretch>
        </p:blipFill>
        <p:spPr>
          <a:xfrm>
            <a:off x="7252983" y="1648186"/>
            <a:ext cx="4204989" cy="2312744"/>
          </a:xfrm>
          <a:prstGeom prst="rect">
            <a:avLst/>
          </a:prstGeom>
        </p:spPr>
      </p:pic>
      <p:pic>
        <p:nvPicPr>
          <p:cNvPr id="7" name="Picture 6" descr="Chart, bar chart&#10;&#10;Description automatically generated">
            <a:extLst>
              <a:ext uri="{FF2B5EF4-FFF2-40B4-BE49-F238E27FC236}">
                <a16:creationId xmlns:a16="http://schemas.microsoft.com/office/drawing/2014/main" id="{41595FAB-20BB-5E1E-1C89-B988A5A4FB50}"/>
              </a:ext>
            </a:extLst>
          </p:cNvPr>
          <p:cNvPicPr>
            <a:picLocks noChangeAspect="1"/>
          </p:cNvPicPr>
          <p:nvPr/>
        </p:nvPicPr>
        <p:blipFill>
          <a:blip r:embed="rId4"/>
          <a:stretch>
            <a:fillRect/>
          </a:stretch>
        </p:blipFill>
        <p:spPr>
          <a:xfrm>
            <a:off x="965603" y="1648186"/>
            <a:ext cx="3973415" cy="245716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88831" y="4320598"/>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is my 10-fold cross-validation result. The blue bar is the mean of the scores and the orange one is the standard deviation of the scores.</a:t>
            </a:r>
          </a:p>
          <a:p>
            <a:pPr>
              <a:lnSpc>
                <a:spcPct val="100000"/>
              </a:lnSpc>
              <a:spcBef>
                <a:spcPts val="1400"/>
              </a:spcBef>
            </a:pPr>
            <a:r>
              <a:rPr lang="en-US" sz="2200" dirty="0">
                <a:solidFill>
                  <a:schemeClr val="accent3">
                    <a:lumMod val="25000"/>
                  </a:schemeClr>
                </a:solidFill>
                <a:latin typeface="Abadi" panose="020B0604020104020204" pitchFamily="34" charset="0"/>
              </a:rPr>
              <a:t>Therefore, after considering mean, standard deviation, complexity, I chose logistic regression as this classification can be solved by logistic regression which contains only 0 and 1.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514820F5-F5F1-3DE1-31E3-312960D807CA}"/>
              </a:ext>
            </a:extLst>
          </p:cNvPr>
          <p:cNvPicPr>
            <a:picLocks noChangeAspect="1"/>
          </p:cNvPicPr>
          <p:nvPr/>
        </p:nvPicPr>
        <p:blipFill>
          <a:blip r:embed="rId3"/>
          <a:stretch>
            <a:fillRect/>
          </a:stretch>
        </p:blipFill>
        <p:spPr>
          <a:xfrm>
            <a:off x="1156612" y="1496712"/>
            <a:ext cx="4405687" cy="282388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12F36E37-46E7-A211-0AE6-FBB2E43E5520}"/>
              </a:ext>
            </a:extLst>
          </p:cNvPr>
          <p:cNvPicPr>
            <a:picLocks noChangeAspect="1"/>
          </p:cNvPicPr>
          <p:nvPr/>
        </p:nvPicPr>
        <p:blipFill>
          <a:blip r:embed="rId4"/>
          <a:stretch>
            <a:fillRect/>
          </a:stretch>
        </p:blipFill>
        <p:spPr>
          <a:xfrm>
            <a:off x="6253480" y="1496712"/>
            <a:ext cx="4289945" cy="282388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invest in rocket </a:t>
            </a:r>
            <a:r>
              <a:rPr lang="en-US" sz="2200" dirty="0" err="1">
                <a:solidFill>
                  <a:schemeClr val="accent3">
                    <a:lumMod val="25000"/>
                  </a:schemeClr>
                </a:solidFill>
                <a:latin typeface="Abadi" panose="020B0604020104020204" pitchFamily="34" charset="0"/>
              </a:rPr>
              <a:t>relanding</a:t>
            </a:r>
            <a:r>
              <a:rPr lang="en-US" sz="2200" dirty="0">
                <a:solidFill>
                  <a:schemeClr val="accent3">
                    <a:lumMod val="25000"/>
                  </a:schemeClr>
                </a:solidFill>
                <a:latin typeface="Abadi" panose="020B0604020104020204" pitchFamily="34" charset="0"/>
              </a:rPr>
              <a:t> experiment pays off in the end.</a:t>
            </a:r>
          </a:p>
          <a:p>
            <a:pPr>
              <a:lnSpc>
                <a:spcPct val="100000"/>
              </a:lnSpc>
              <a:spcBef>
                <a:spcPts val="1400"/>
              </a:spcBef>
            </a:pPr>
            <a:r>
              <a:rPr lang="en-US" sz="2200" dirty="0">
                <a:solidFill>
                  <a:schemeClr val="accent3">
                    <a:lumMod val="25000"/>
                  </a:schemeClr>
                </a:solidFill>
                <a:latin typeface="Abadi" panose="020B0604020104020204" pitchFamily="34" charset="0"/>
              </a:rPr>
              <a:t>We can use logistic regression to predict whether SpaceX will land their rocket or not.</a:t>
            </a:r>
          </a:p>
          <a:p>
            <a:pPr>
              <a:lnSpc>
                <a:spcPct val="100000"/>
              </a:lnSpc>
              <a:spcBef>
                <a:spcPts val="1400"/>
              </a:spcBef>
            </a:pPr>
            <a:r>
              <a:rPr lang="en-US" sz="2200" dirty="0">
                <a:solidFill>
                  <a:schemeClr val="accent3">
                    <a:lumMod val="25000"/>
                  </a:schemeClr>
                </a:solidFill>
                <a:latin typeface="Abadi" panose="020B0604020104020204" pitchFamily="34" charset="0"/>
              </a:rPr>
              <a:t>SpaceX can use CCAFS SLC-40 launch site to increase their launch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the SpaceX launch data with free REST </a:t>
            </a:r>
            <a:r>
              <a:rPr lang="en-US" sz="7600" dirty="0" err="1">
                <a:solidFill>
                  <a:schemeClr val="bg2">
                    <a:lumMod val="50000"/>
                  </a:schemeClr>
                </a:solidFill>
                <a:latin typeface="Abadi"/>
              </a:rPr>
              <a:t>api</a:t>
            </a:r>
            <a:r>
              <a:rPr lang="en-US" sz="7600" dirty="0">
                <a:solidFill>
                  <a:schemeClr val="bg2">
                    <a:lumMod val="50000"/>
                  </a:schemeClr>
                </a:solidFill>
                <a:latin typeface="Abadi"/>
              </a:rPr>
              <a:t> from SpaceX</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Process the data using pandas and </a:t>
            </a:r>
            <a:r>
              <a:rPr lang="en-US" sz="7600" dirty="0" err="1">
                <a:solidFill>
                  <a:schemeClr val="bg2">
                    <a:lumMod val="50000"/>
                  </a:schemeClr>
                </a:solidFill>
                <a:latin typeface="Abadi"/>
              </a:rPr>
              <a:t>numpy</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 evaluate different classification models to find the best model for prediction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5588"/>
            <a:ext cx="10515600" cy="233568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I made a request to SpaceX API and extract relevant data.</a:t>
            </a:r>
          </a:p>
          <a:p>
            <a:pPr>
              <a:lnSpc>
                <a:spcPct val="100000"/>
              </a:lnSpc>
              <a:spcBef>
                <a:spcPts val="1400"/>
              </a:spcBef>
            </a:pPr>
            <a:r>
              <a:rPr lang="en-US" sz="2200" dirty="0">
                <a:solidFill>
                  <a:schemeClr val="accent3">
                    <a:lumMod val="25000"/>
                  </a:schemeClr>
                </a:solidFill>
                <a:latin typeface="Abadi" panose="020B0604020104020204" pitchFamily="34" charset="0"/>
              </a:rPr>
              <a:t>Then, I transformed data to panda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included only Falcon 9 launches and replaced the missing values with mean value.</a:t>
            </a:r>
          </a:p>
          <a:p>
            <a:pPr>
              <a:lnSpc>
                <a:spcPct val="100000"/>
              </a:lnSpc>
              <a:spcBef>
                <a:spcPts val="1400"/>
              </a:spcBef>
            </a:pPr>
            <a:r>
              <a:rPr lang="en-US" sz="2200" dirty="0">
                <a:solidFill>
                  <a:schemeClr val="accent3">
                    <a:lumMod val="25000"/>
                  </a:schemeClr>
                </a:solidFill>
                <a:latin typeface="Abadi" panose="020B0604020104020204" pitchFamily="34" charset="0"/>
              </a:rPr>
              <a:t>Finally, I saved the data into CSV file.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3D53111E-340D-8623-1EE9-A35B08AD4FA4}"/>
              </a:ext>
            </a:extLst>
          </p:cNvPr>
          <p:cNvSpPr txBox="1"/>
          <p:nvPr/>
        </p:nvSpPr>
        <p:spPr>
          <a:xfrm>
            <a:off x="770011" y="4666124"/>
            <a:ext cx="2031133" cy="369332"/>
          </a:xfrm>
          <a:prstGeom prst="rect">
            <a:avLst/>
          </a:prstGeom>
          <a:noFill/>
        </p:spPr>
        <p:txBody>
          <a:bodyPr wrap="none" rtlCol="0">
            <a:spAutoFit/>
          </a:bodyPr>
          <a:lstStyle/>
          <a:p>
            <a:r>
              <a:rPr lang="en-TW" dirty="0"/>
              <a:t>SpaceX API Request</a:t>
            </a:r>
          </a:p>
        </p:txBody>
      </p:sp>
      <p:sp>
        <p:nvSpPr>
          <p:cNvPr id="4" name="Right Arrow 3">
            <a:extLst>
              <a:ext uri="{FF2B5EF4-FFF2-40B4-BE49-F238E27FC236}">
                <a16:creationId xmlns:a16="http://schemas.microsoft.com/office/drawing/2014/main" id="{408928AE-A357-2C52-9D50-124E2FD9042F}"/>
              </a:ext>
            </a:extLst>
          </p:cNvPr>
          <p:cNvSpPr/>
          <p:nvPr/>
        </p:nvSpPr>
        <p:spPr>
          <a:xfrm>
            <a:off x="2919406" y="465074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7" name="TextBox 6">
            <a:extLst>
              <a:ext uri="{FF2B5EF4-FFF2-40B4-BE49-F238E27FC236}">
                <a16:creationId xmlns:a16="http://schemas.microsoft.com/office/drawing/2014/main" id="{5970AEB7-D501-4FDC-4D36-283B0B8AB4D2}"/>
              </a:ext>
            </a:extLst>
          </p:cNvPr>
          <p:cNvSpPr txBox="1"/>
          <p:nvPr/>
        </p:nvSpPr>
        <p:spPr>
          <a:xfrm>
            <a:off x="4113846" y="4666124"/>
            <a:ext cx="1913965" cy="369332"/>
          </a:xfrm>
          <a:prstGeom prst="rect">
            <a:avLst/>
          </a:prstGeom>
          <a:noFill/>
        </p:spPr>
        <p:txBody>
          <a:bodyPr wrap="square" rtlCol="0">
            <a:spAutoFit/>
          </a:bodyPr>
          <a:lstStyle/>
          <a:p>
            <a:r>
              <a:rPr lang="en-US" dirty="0"/>
              <a:t>P</a:t>
            </a:r>
            <a:r>
              <a:rPr lang="en-TW" dirty="0"/>
              <a:t>anda dataframe</a:t>
            </a:r>
          </a:p>
        </p:txBody>
      </p:sp>
      <p:sp>
        <p:nvSpPr>
          <p:cNvPr id="8" name="Right Arrow 7">
            <a:extLst>
              <a:ext uri="{FF2B5EF4-FFF2-40B4-BE49-F238E27FC236}">
                <a16:creationId xmlns:a16="http://schemas.microsoft.com/office/drawing/2014/main" id="{22303528-2D2D-55E1-FDF2-485D5A4BBCED}"/>
              </a:ext>
            </a:extLst>
          </p:cNvPr>
          <p:cNvSpPr/>
          <p:nvPr/>
        </p:nvSpPr>
        <p:spPr>
          <a:xfrm>
            <a:off x="5876064" y="4650746"/>
            <a:ext cx="174841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10" name="TextBox 9">
            <a:extLst>
              <a:ext uri="{FF2B5EF4-FFF2-40B4-BE49-F238E27FC236}">
                <a16:creationId xmlns:a16="http://schemas.microsoft.com/office/drawing/2014/main" id="{52D18267-7B05-EF93-7C25-7F6C705D25D5}"/>
              </a:ext>
            </a:extLst>
          </p:cNvPr>
          <p:cNvSpPr txBox="1"/>
          <p:nvPr/>
        </p:nvSpPr>
        <p:spPr>
          <a:xfrm>
            <a:off x="5951938" y="4114956"/>
            <a:ext cx="1371900" cy="646331"/>
          </a:xfrm>
          <a:prstGeom prst="rect">
            <a:avLst/>
          </a:prstGeom>
          <a:noFill/>
        </p:spPr>
        <p:txBody>
          <a:bodyPr wrap="square" rtlCol="0">
            <a:spAutoFit/>
          </a:bodyPr>
          <a:lstStyle/>
          <a:p>
            <a:r>
              <a:rPr lang="en-US" dirty="0"/>
              <a:t>I</a:t>
            </a:r>
            <a:r>
              <a:rPr lang="en-TW" dirty="0"/>
              <a:t>nclude only Falcon 9</a:t>
            </a:r>
          </a:p>
        </p:txBody>
      </p:sp>
      <p:sp>
        <p:nvSpPr>
          <p:cNvPr id="11" name="TextBox 10">
            <a:extLst>
              <a:ext uri="{FF2B5EF4-FFF2-40B4-BE49-F238E27FC236}">
                <a16:creationId xmlns:a16="http://schemas.microsoft.com/office/drawing/2014/main" id="{D84BBA42-31FC-E3FB-0966-6B8E27CE4945}"/>
              </a:ext>
            </a:extLst>
          </p:cNvPr>
          <p:cNvSpPr txBox="1"/>
          <p:nvPr/>
        </p:nvSpPr>
        <p:spPr>
          <a:xfrm>
            <a:off x="5849018" y="5050834"/>
            <a:ext cx="2111426" cy="646331"/>
          </a:xfrm>
          <a:prstGeom prst="rect">
            <a:avLst/>
          </a:prstGeom>
          <a:noFill/>
        </p:spPr>
        <p:txBody>
          <a:bodyPr wrap="square" rtlCol="0">
            <a:spAutoFit/>
          </a:bodyPr>
          <a:lstStyle/>
          <a:p>
            <a:r>
              <a:rPr lang="en-US" dirty="0"/>
              <a:t>R</a:t>
            </a:r>
            <a:r>
              <a:rPr lang="en-TW" dirty="0"/>
              <a:t>eplace missing value with mean</a:t>
            </a:r>
          </a:p>
        </p:txBody>
      </p:sp>
      <p:sp>
        <p:nvSpPr>
          <p:cNvPr id="13" name="TextBox 12">
            <a:extLst>
              <a:ext uri="{FF2B5EF4-FFF2-40B4-BE49-F238E27FC236}">
                <a16:creationId xmlns:a16="http://schemas.microsoft.com/office/drawing/2014/main" id="{1750843E-5D7C-9E97-A524-9BC97EA1A346}"/>
              </a:ext>
            </a:extLst>
          </p:cNvPr>
          <p:cNvSpPr txBox="1"/>
          <p:nvPr/>
        </p:nvSpPr>
        <p:spPr>
          <a:xfrm>
            <a:off x="7886649" y="4721395"/>
            <a:ext cx="1275990" cy="369332"/>
          </a:xfrm>
          <a:prstGeom prst="rect">
            <a:avLst/>
          </a:prstGeom>
          <a:noFill/>
        </p:spPr>
        <p:txBody>
          <a:bodyPr wrap="none" rtlCol="0">
            <a:spAutoFit/>
          </a:bodyPr>
          <a:lstStyle/>
          <a:p>
            <a:r>
              <a:rPr lang="en-TW" dirty="0"/>
              <a:t>Save to CSV</a:t>
            </a:r>
          </a:p>
        </p:txBody>
      </p:sp>
      <p:sp>
        <p:nvSpPr>
          <p:cNvPr id="14" name="TextBox 13">
            <a:extLst>
              <a:ext uri="{FF2B5EF4-FFF2-40B4-BE49-F238E27FC236}">
                <a16:creationId xmlns:a16="http://schemas.microsoft.com/office/drawing/2014/main" id="{FC3C569C-F245-F69B-BB86-50CF8FEF5BF8}"/>
              </a:ext>
            </a:extLst>
          </p:cNvPr>
          <p:cNvSpPr txBox="1"/>
          <p:nvPr/>
        </p:nvSpPr>
        <p:spPr>
          <a:xfrm>
            <a:off x="2919406" y="5068143"/>
            <a:ext cx="1277470" cy="923330"/>
          </a:xfrm>
          <a:prstGeom prst="rect">
            <a:avLst/>
          </a:prstGeom>
          <a:noFill/>
        </p:spPr>
        <p:txBody>
          <a:bodyPr wrap="square" rtlCol="0">
            <a:spAutoFit/>
          </a:bodyPr>
          <a:lstStyle/>
          <a:p>
            <a:r>
              <a:rPr lang="en-US" dirty="0"/>
              <a:t>R</a:t>
            </a:r>
            <a:r>
              <a:rPr lang="en-TW" dirty="0"/>
              <a:t>emove irrelevant data</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70894" y="5876365"/>
            <a:ext cx="3262686" cy="2260881"/>
          </a:xfrm>
          <a:prstGeom prst="rect">
            <a:avLst/>
          </a:prstGeom>
          <a:ln>
            <a:solidFill>
              <a:srgbClr val="0B49CB"/>
            </a:solidFill>
            <a:prstDash val="dash"/>
          </a:ln>
        </p:spPr>
        <p:txBody>
          <a:bodyPr vert="horz" lIns="91440" tIns="45720" rIns="91440" bIns="45720" rtlCol="0" anchor="t">
            <a:normAutofit lnSpcReduction="10000"/>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is my SpaceX API Data Collection Flow.</a:t>
            </a:r>
          </a:p>
          <a:p>
            <a:pPr>
              <a:lnSpc>
                <a:spcPct val="100000"/>
              </a:lnSpc>
              <a:spcBef>
                <a:spcPts val="1400"/>
              </a:spcBef>
            </a:pPr>
            <a:r>
              <a:rPr lang="en-US" sz="2200" dirty="0">
                <a:solidFill>
                  <a:schemeClr val="accent3">
                    <a:lumMod val="25000"/>
                  </a:schemeClr>
                </a:solidFill>
                <a:latin typeface="Abadi" panose="020B0604020104020204" pitchFamily="34" charset="0"/>
              </a:rPr>
              <a:t>Since what we get back are ids, we had to subsequently request the real information with ids returned from above step.</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/kyawzinhtun7415/</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-data-science/blob/98c32f7ec585de4f90218b392cef318b2616b457/</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-data-collection-</a:t>
            </a:r>
            <a:r>
              <a:rPr lang="en-US" sz="2200" dirty="0" err="1">
                <a:solidFill>
                  <a:schemeClr val="accent3">
                    <a:lumMod val="25000"/>
                  </a:schemeClr>
                </a:solidFill>
                <a:latin typeface="Abadi" panose="020B0604020104020204" pitchFamily="34" charset="0"/>
              </a:rPr>
              <a:t>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Right Arrow 8">
            <a:extLst>
              <a:ext uri="{FF2B5EF4-FFF2-40B4-BE49-F238E27FC236}">
                <a16:creationId xmlns:a16="http://schemas.microsoft.com/office/drawing/2014/main" id="{4D2D3AD6-22B3-995E-526D-16A1C940AE6C}"/>
              </a:ext>
            </a:extLst>
          </p:cNvPr>
          <p:cNvSpPr/>
          <p:nvPr/>
        </p:nvSpPr>
        <p:spPr>
          <a:xfrm rot="5400000">
            <a:off x="6356366" y="26974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TextBox 10">
            <a:extLst>
              <a:ext uri="{FF2B5EF4-FFF2-40B4-BE49-F238E27FC236}">
                <a16:creationId xmlns:a16="http://schemas.microsoft.com/office/drawing/2014/main" id="{B28585D1-2DF2-B54B-655C-D1865F6C3B9A}"/>
              </a:ext>
            </a:extLst>
          </p:cNvPr>
          <p:cNvSpPr txBox="1"/>
          <p:nvPr/>
        </p:nvSpPr>
        <p:spPr>
          <a:xfrm>
            <a:off x="7007339" y="2651501"/>
            <a:ext cx="2445600" cy="369332"/>
          </a:xfrm>
          <a:prstGeom prst="rect">
            <a:avLst/>
          </a:prstGeom>
          <a:noFill/>
        </p:spPr>
        <p:txBody>
          <a:bodyPr wrap="square" rtlCol="0">
            <a:spAutoFit/>
          </a:bodyPr>
          <a:lstStyle/>
          <a:p>
            <a:r>
              <a:rPr lang="en-US" dirty="0" err="1"/>
              <a:t>pd.json_normalize</a:t>
            </a:r>
            <a:endParaRPr lang="en-TW" dirty="0"/>
          </a:p>
        </p:txBody>
      </p:sp>
      <p:sp>
        <p:nvSpPr>
          <p:cNvPr id="12" name="TextBox 11">
            <a:extLst>
              <a:ext uri="{FF2B5EF4-FFF2-40B4-BE49-F238E27FC236}">
                <a16:creationId xmlns:a16="http://schemas.microsoft.com/office/drawing/2014/main" id="{2214A2A8-5953-92E8-36A4-758AB35F768B}"/>
              </a:ext>
            </a:extLst>
          </p:cNvPr>
          <p:cNvSpPr txBox="1"/>
          <p:nvPr/>
        </p:nvSpPr>
        <p:spPr>
          <a:xfrm>
            <a:off x="6268232" y="3430952"/>
            <a:ext cx="1154675" cy="369332"/>
          </a:xfrm>
          <a:prstGeom prst="rect">
            <a:avLst/>
          </a:prstGeom>
          <a:noFill/>
        </p:spPr>
        <p:txBody>
          <a:bodyPr wrap="none" rtlCol="0">
            <a:spAutoFit/>
          </a:bodyPr>
          <a:lstStyle/>
          <a:p>
            <a:r>
              <a:rPr lang="en-TW" dirty="0"/>
              <a:t>dataframe</a:t>
            </a:r>
          </a:p>
        </p:txBody>
      </p:sp>
      <p:sp>
        <p:nvSpPr>
          <p:cNvPr id="13" name="Right Arrow 12">
            <a:extLst>
              <a:ext uri="{FF2B5EF4-FFF2-40B4-BE49-F238E27FC236}">
                <a16:creationId xmlns:a16="http://schemas.microsoft.com/office/drawing/2014/main" id="{DCF2FEFA-3A27-1CE0-4D3D-9A9E662BB4DE}"/>
              </a:ext>
            </a:extLst>
          </p:cNvPr>
          <p:cNvSpPr/>
          <p:nvPr/>
        </p:nvSpPr>
        <p:spPr>
          <a:xfrm rot="5400000">
            <a:off x="6384546" y="406146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TextBox 13">
            <a:extLst>
              <a:ext uri="{FF2B5EF4-FFF2-40B4-BE49-F238E27FC236}">
                <a16:creationId xmlns:a16="http://schemas.microsoft.com/office/drawing/2014/main" id="{F5508284-7D2D-9245-674F-21AC28833242}"/>
              </a:ext>
            </a:extLst>
          </p:cNvPr>
          <p:cNvSpPr txBox="1"/>
          <p:nvPr/>
        </p:nvSpPr>
        <p:spPr>
          <a:xfrm>
            <a:off x="7081353" y="3827576"/>
            <a:ext cx="1543884" cy="369332"/>
          </a:xfrm>
          <a:prstGeom prst="rect">
            <a:avLst/>
          </a:prstGeom>
          <a:noFill/>
        </p:spPr>
        <p:txBody>
          <a:bodyPr wrap="none" rtlCol="0">
            <a:spAutoFit/>
          </a:bodyPr>
          <a:lstStyle/>
          <a:p>
            <a:r>
              <a:rPr lang="en-US" dirty="0"/>
              <a:t>C</a:t>
            </a:r>
            <a:r>
              <a:rPr lang="en-TW" dirty="0"/>
              <a:t>lean the data</a:t>
            </a:r>
          </a:p>
        </p:txBody>
      </p:sp>
      <p:sp>
        <p:nvSpPr>
          <p:cNvPr id="16" name="TextBox 15">
            <a:extLst>
              <a:ext uri="{FF2B5EF4-FFF2-40B4-BE49-F238E27FC236}">
                <a16:creationId xmlns:a16="http://schemas.microsoft.com/office/drawing/2014/main" id="{EBC6AEFE-F804-72D8-458C-BC2F7D05346A}"/>
              </a:ext>
            </a:extLst>
          </p:cNvPr>
          <p:cNvSpPr txBox="1"/>
          <p:nvPr/>
        </p:nvSpPr>
        <p:spPr>
          <a:xfrm>
            <a:off x="7116066" y="4183907"/>
            <a:ext cx="4614148" cy="369332"/>
          </a:xfrm>
          <a:prstGeom prst="rect">
            <a:avLst/>
          </a:prstGeom>
          <a:noFill/>
        </p:spPr>
        <p:txBody>
          <a:bodyPr wrap="none" rtlCol="0">
            <a:spAutoFit/>
          </a:bodyPr>
          <a:lstStyle/>
          <a:p>
            <a:r>
              <a:rPr lang="en-TW" dirty="0"/>
              <a:t>Apply functions to get the data from id number</a:t>
            </a:r>
          </a:p>
        </p:txBody>
      </p:sp>
      <p:sp>
        <p:nvSpPr>
          <p:cNvPr id="17" name="TextBox 16">
            <a:extLst>
              <a:ext uri="{FF2B5EF4-FFF2-40B4-BE49-F238E27FC236}">
                <a16:creationId xmlns:a16="http://schemas.microsoft.com/office/drawing/2014/main" id="{DD3E67C1-9DA8-C10C-F5F4-4D9F91985007}"/>
              </a:ext>
            </a:extLst>
          </p:cNvPr>
          <p:cNvSpPr txBox="1"/>
          <p:nvPr/>
        </p:nvSpPr>
        <p:spPr>
          <a:xfrm>
            <a:off x="6109978" y="4845470"/>
            <a:ext cx="1794722" cy="369332"/>
          </a:xfrm>
          <a:prstGeom prst="rect">
            <a:avLst/>
          </a:prstGeom>
          <a:noFill/>
        </p:spPr>
        <p:txBody>
          <a:bodyPr wrap="none" rtlCol="0">
            <a:spAutoFit/>
          </a:bodyPr>
          <a:lstStyle/>
          <a:p>
            <a:r>
              <a:rPr lang="en-US" dirty="0"/>
              <a:t>A</a:t>
            </a:r>
            <a:r>
              <a:rPr lang="en-TW" dirty="0"/>
              <a:t> new dataframe</a:t>
            </a:r>
          </a:p>
        </p:txBody>
      </p:sp>
      <p:sp>
        <p:nvSpPr>
          <p:cNvPr id="18" name="TextBox 17">
            <a:extLst>
              <a:ext uri="{FF2B5EF4-FFF2-40B4-BE49-F238E27FC236}">
                <a16:creationId xmlns:a16="http://schemas.microsoft.com/office/drawing/2014/main" id="{E31DAF6A-75AF-2314-4F50-6229D090EFD1}"/>
              </a:ext>
            </a:extLst>
          </p:cNvPr>
          <p:cNvSpPr txBox="1"/>
          <p:nvPr/>
        </p:nvSpPr>
        <p:spPr>
          <a:xfrm>
            <a:off x="5772991" y="2016434"/>
            <a:ext cx="2457148" cy="369332"/>
          </a:xfrm>
          <a:prstGeom prst="rect">
            <a:avLst/>
          </a:prstGeom>
          <a:noFill/>
        </p:spPr>
        <p:txBody>
          <a:bodyPr wrap="none" rtlCol="0">
            <a:spAutoFit/>
          </a:bodyPr>
          <a:lstStyle/>
          <a:p>
            <a:r>
              <a:rPr lang="en-TW" dirty="0"/>
              <a:t>API_call_spacex.api.json</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is the flowchart of Falcon 9 launches records </a:t>
            </a:r>
            <a:r>
              <a:rPr lang="en-US" sz="2200" dirty="0" err="1">
                <a:solidFill>
                  <a:schemeClr val="accent3">
                    <a:lumMod val="25000"/>
                  </a:schemeClr>
                </a:solidFill>
                <a:latin typeface="Abadi" panose="020B0604020104020204" pitchFamily="34" charset="0"/>
              </a:rPr>
              <a:t>webscraped</a:t>
            </a:r>
            <a:r>
              <a:rPr lang="en-US" sz="2200" dirty="0">
                <a:solidFill>
                  <a:schemeClr val="accent3">
                    <a:lumMod val="25000"/>
                  </a:schemeClr>
                </a:solidFill>
                <a:latin typeface="Abadi" panose="020B0604020104020204" pitchFamily="34" charset="0"/>
              </a:rPr>
              <a:t>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/kyawzinhtun7415/</a:t>
            </a:r>
            <a:r>
              <a:rPr lang="en-US" sz="2200" dirty="0" err="1">
                <a:solidFill>
                  <a:schemeClr val="accent3">
                    <a:lumMod val="25000"/>
                  </a:schemeClr>
                </a:solidFill>
                <a:latin typeface="Abadi" panose="020B0604020104020204" pitchFamily="34" charset="0"/>
              </a:rPr>
              <a:t>ibm</a:t>
            </a:r>
            <a:r>
              <a:rPr lang="en-US" sz="2200" dirty="0">
                <a:solidFill>
                  <a:schemeClr val="accent3">
                    <a:lumMod val="25000"/>
                  </a:schemeClr>
                </a:solidFill>
                <a:latin typeface="Abadi" panose="020B0604020104020204" pitchFamily="34" charset="0"/>
              </a:rPr>
              <a:t>-data-science/blob/98c32f7ec585de4f90218b392cef318b2616b457/</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1371CA00-CB62-8053-B4B1-FF96CFA79A42}"/>
              </a:ext>
            </a:extLst>
          </p:cNvPr>
          <p:cNvSpPr txBox="1"/>
          <p:nvPr/>
        </p:nvSpPr>
        <p:spPr>
          <a:xfrm>
            <a:off x="7005918" y="1796117"/>
            <a:ext cx="2266518" cy="369332"/>
          </a:xfrm>
          <a:prstGeom prst="rect">
            <a:avLst/>
          </a:prstGeom>
          <a:noFill/>
        </p:spPr>
        <p:txBody>
          <a:bodyPr wrap="none" rtlCol="0">
            <a:spAutoFit/>
          </a:bodyPr>
          <a:lstStyle/>
          <a:p>
            <a:r>
              <a:rPr lang="en-TW" dirty="0"/>
              <a:t>Falcon 9 Wiki page Url</a:t>
            </a:r>
          </a:p>
        </p:txBody>
      </p:sp>
      <p:sp>
        <p:nvSpPr>
          <p:cNvPr id="8" name="Down Arrow 7">
            <a:extLst>
              <a:ext uri="{FF2B5EF4-FFF2-40B4-BE49-F238E27FC236}">
                <a16:creationId xmlns:a16="http://schemas.microsoft.com/office/drawing/2014/main" id="{A21FB303-8EE9-123C-87CD-733679AE4FF0}"/>
              </a:ext>
            </a:extLst>
          </p:cNvPr>
          <p:cNvSpPr/>
          <p:nvPr/>
        </p:nvSpPr>
        <p:spPr>
          <a:xfrm>
            <a:off x="7772421" y="223226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TextBox 9">
            <a:extLst>
              <a:ext uri="{FF2B5EF4-FFF2-40B4-BE49-F238E27FC236}">
                <a16:creationId xmlns:a16="http://schemas.microsoft.com/office/drawing/2014/main" id="{4672137D-D72F-3EB6-4B73-D19AA7108FB6}"/>
              </a:ext>
            </a:extLst>
          </p:cNvPr>
          <p:cNvSpPr txBox="1"/>
          <p:nvPr/>
        </p:nvSpPr>
        <p:spPr>
          <a:xfrm>
            <a:off x="8139177" y="2278389"/>
            <a:ext cx="1503938" cy="646331"/>
          </a:xfrm>
          <a:prstGeom prst="rect">
            <a:avLst/>
          </a:prstGeom>
          <a:noFill/>
        </p:spPr>
        <p:txBody>
          <a:bodyPr wrap="none" rtlCol="0">
            <a:spAutoFit/>
          </a:bodyPr>
          <a:lstStyle/>
          <a:p>
            <a:r>
              <a:rPr lang="en-US" dirty="0"/>
              <a:t>R</a:t>
            </a:r>
            <a:r>
              <a:rPr lang="en-TW" dirty="0"/>
              <a:t>equest</a:t>
            </a:r>
          </a:p>
          <a:p>
            <a:r>
              <a:rPr lang="en-TW" dirty="0"/>
              <a:t>BeautifulSoup</a:t>
            </a:r>
          </a:p>
        </p:txBody>
      </p:sp>
      <p:sp>
        <p:nvSpPr>
          <p:cNvPr id="12" name="TextBox 11">
            <a:extLst>
              <a:ext uri="{FF2B5EF4-FFF2-40B4-BE49-F238E27FC236}">
                <a16:creationId xmlns:a16="http://schemas.microsoft.com/office/drawing/2014/main" id="{74C2D959-A94E-1845-B0CB-2706F7CA7270}"/>
              </a:ext>
            </a:extLst>
          </p:cNvPr>
          <p:cNvSpPr txBox="1"/>
          <p:nvPr/>
        </p:nvSpPr>
        <p:spPr>
          <a:xfrm>
            <a:off x="7246112" y="3280577"/>
            <a:ext cx="1786130" cy="369332"/>
          </a:xfrm>
          <a:prstGeom prst="rect">
            <a:avLst/>
          </a:prstGeom>
          <a:noFill/>
        </p:spPr>
        <p:txBody>
          <a:bodyPr wrap="none" rtlCol="0">
            <a:spAutoFit/>
          </a:bodyPr>
          <a:lstStyle/>
          <a:p>
            <a:r>
              <a:rPr lang="en-TW" dirty="0"/>
              <a:t>Panda dataframe</a:t>
            </a:r>
          </a:p>
        </p:txBody>
      </p:sp>
      <p:sp>
        <p:nvSpPr>
          <p:cNvPr id="13" name="Down Arrow 12">
            <a:extLst>
              <a:ext uri="{FF2B5EF4-FFF2-40B4-BE49-F238E27FC236}">
                <a16:creationId xmlns:a16="http://schemas.microsoft.com/office/drawing/2014/main" id="{31CAFD7F-824E-29D2-783D-B79AE4D87294}"/>
              </a:ext>
            </a:extLst>
          </p:cNvPr>
          <p:cNvSpPr/>
          <p:nvPr/>
        </p:nvSpPr>
        <p:spPr>
          <a:xfrm>
            <a:off x="7776127" y="37597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TextBox 14">
            <a:extLst>
              <a:ext uri="{FF2B5EF4-FFF2-40B4-BE49-F238E27FC236}">
                <a16:creationId xmlns:a16="http://schemas.microsoft.com/office/drawing/2014/main" id="{15E2A9EB-0877-FF35-B89A-FC67336BA73A}"/>
              </a:ext>
            </a:extLst>
          </p:cNvPr>
          <p:cNvSpPr txBox="1"/>
          <p:nvPr/>
        </p:nvSpPr>
        <p:spPr>
          <a:xfrm>
            <a:off x="7732059" y="4827494"/>
            <a:ext cx="543739" cy="369332"/>
          </a:xfrm>
          <a:prstGeom prst="rect">
            <a:avLst/>
          </a:prstGeom>
          <a:noFill/>
        </p:spPr>
        <p:txBody>
          <a:bodyPr wrap="none" rtlCol="0">
            <a:spAutoFit/>
          </a:bodyPr>
          <a:lstStyle/>
          <a:p>
            <a:r>
              <a:rPr lang="en-TW" dirty="0"/>
              <a:t>CSV</a:t>
            </a:r>
          </a:p>
        </p:txBody>
      </p:sp>
      <p:sp>
        <p:nvSpPr>
          <p:cNvPr id="17" name="TextBox 16">
            <a:extLst>
              <a:ext uri="{FF2B5EF4-FFF2-40B4-BE49-F238E27FC236}">
                <a16:creationId xmlns:a16="http://schemas.microsoft.com/office/drawing/2014/main" id="{15A14A59-1F07-9431-C8E3-FF4E7E259955}"/>
              </a:ext>
            </a:extLst>
          </p:cNvPr>
          <p:cNvSpPr txBox="1"/>
          <p:nvPr/>
        </p:nvSpPr>
        <p:spPr>
          <a:xfrm>
            <a:off x="8185636" y="3939876"/>
            <a:ext cx="1014701" cy="369332"/>
          </a:xfrm>
          <a:prstGeom prst="rect">
            <a:avLst/>
          </a:prstGeom>
          <a:noFill/>
        </p:spPr>
        <p:txBody>
          <a:bodyPr wrap="none" rtlCol="0">
            <a:spAutoFit/>
          </a:bodyPr>
          <a:lstStyle/>
          <a:p>
            <a:r>
              <a:rPr lang="en-US" dirty="0"/>
              <a:t>d</a:t>
            </a:r>
            <a:r>
              <a:rPr lang="en-TW" dirty="0"/>
              <a:t>f.to_csv</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1291</TotalTime>
  <Words>1974</Words>
  <Application>Microsoft Macintosh PowerPoint</Application>
  <PresentationFormat>Widescreen</PresentationFormat>
  <Paragraphs>237</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Khin Thazin Kyaw</cp:lastModifiedBy>
  <cp:revision>201</cp:revision>
  <dcterms:created xsi:type="dcterms:W3CDTF">2021-04-29T18:58:34Z</dcterms:created>
  <dcterms:modified xsi:type="dcterms:W3CDTF">2023-01-10T15:33:15Z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